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1"/>
  </p:sldMasterIdLst>
  <p:notesMasterIdLst>
    <p:notesMasterId r:id="rId46"/>
  </p:notesMasterIdLst>
  <p:sldIdLst>
    <p:sldId id="256" r:id="rId2"/>
    <p:sldId id="348" r:id="rId3"/>
    <p:sldId id="360" r:id="rId4"/>
    <p:sldId id="354" r:id="rId5"/>
    <p:sldId id="356" r:id="rId6"/>
    <p:sldId id="355" r:id="rId7"/>
    <p:sldId id="357" r:id="rId8"/>
    <p:sldId id="359" r:id="rId9"/>
    <p:sldId id="358" r:id="rId10"/>
    <p:sldId id="361" r:id="rId11"/>
    <p:sldId id="363" r:id="rId12"/>
    <p:sldId id="364" r:id="rId13"/>
    <p:sldId id="362" r:id="rId14"/>
    <p:sldId id="353" r:id="rId15"/>
    <p:sldId id="301" r:id="rId16"/>
    <p:sldId id="280" r:id="rId17"/>
    <p:sldId id="302" r:id="rId18"/>
    <p:sldId id="352" r:id="rId19"/>
    <p:sldId id="303" r:id="rId20"/>
    <p:sldId id="317" r:id="rId21"/>
    <p:sldId id="318" r:id="rId22"/>
    <p:sldId id="304" r:id="rId23"/>
    <p:sldId id="319" r:id="rId24"/>
    <p:sldId id="350" r:id="rId25"/>
    <p:sldId id="351" r:id="rId26"/>
    <p:sldId id="291" r:id="rId27"/>
    <p:sldId id="311" r:id="rId28"/>
    <p:sldId id="322" r:id="rId29"/>
    <p:sldId id="298" r:id="rId30"/>
    <p:sldId id="347" r:id="rId31"/>
    <p:sldId id="288" r:id="rId32"/>
    <p:sldId id="287" r:id="rId33"/>
    <p:sldId id="305" r:id="rId34"/>
    <p:sldId id="292" r:id="rId35"/>
    <p:sldId id="295" r:id="rId36"/>
    <p:sldId id="320" r:id="rId37"/>
    <p:sldId id="321" r:id="rId38"/>
    <p:sldId id="297" r:id="rId39"/>
    <p:sldId id="349" r:id="rId40"/>
    <p:sldId id="300" r:id="rId41"/>
    <p:sldId id="299" r:id="rId42"/>
    <p:sldId id="284" r:id="rId43"/>
    <p:sldId id="286" r:id="rId44"/>
    <p:sldId id="282" r:id="rId45"/>
  </p:sldIdLst>
  <p:sldSz cx="10688638" cy="7562850"/>
  <p:notesSz cx="6858000" cy="9144000"/>
  <p:defaultTextStyle>
    <a:defPPr>
      <a:defRPr lang="en-US"/>
    </a:defPPr>
    <a:lvl1pPr algn="l" defTabSz="995363" rtl="0" eaLnBrk="0" fontAlgn="base" hangingPunct="0">
      <a:spcBef>
        <a:spcPct val="0"/>
      </a:spcBef>
      <a:spcAft>
        <a:spcPct val="0"/>
      </a:spcAft>
      <a:defRPr sz="1900" kern="1200">
        <a:solidFill>
          <a:schemeClr val="tx1"/>
        </a:solidFill>
        <a:latin typeface="Arial" charset="0"/>
        <a:ea typeface="+mn-ea"/>
        <a:cs typeface="Arial" charset="0"/>
      </a:defRPr>
    </a:lvl1pPr>
    <a:lvl2pPr marL="496888" indent="-39688" algn="l" defTabSz="995363" rtl="0" eaLnBrk="0" fontAlgn="base" hangingPunct="0">
      <a:spcBef>
        <a:spcPct val="0"/>
      </a:spcBef>
      <a:spcAft>
        <a:spcPct val="0"/>
      </a:spcAft>
      <a:defRPr sz="1900" kern="1200">
        <a:solidFill>
          <a:schemeClr val="tx1"/>
        </a:solidFill>
        <a:latin typeface="Arial" charset="0"/>
        <a:ea typeface="+mn-ea"/>
        <a:cs typeface="Arial" charset="0"/>
      </a:defRPr>
    </a:lvl2pPr>
    <a:lvl3pPr marL="995363" indent="-80963" algn="l" defTabSz="995363" rtl="0" eaLnBrk="0" fontAlgn="base" hangingPunct="0">
      <a:spcBef>
        <a:spcPct val="0"/>
      </a:spcBef>
      <a:spcAft>
        <a:spcPct val="0"/>
      </a:spcAft>
      <a:defRPr sz="1900" kern="1200">
        <a:solidFill>
          <a:schemeClr val="tx1"/>
        </a:solidFill>
        <a:latin typeface="Arial" charset="0"/>
        <a:ea typeface="+mn-ea"/>
        <a:cs typeface="Arial" charset="0"/>
      </a:defRPr>
    </a:lvl3pPr>
    <a:lvl4pPr marL="1492250" indent="-120650" algn="l" defTabSz="995363" rtl="0" eaLnBrk="0" fontAlgn="base" hangingPunct="0">
      <a:spcBef>
        <a:spcPct val="0"/>
      </a:spcBef>
      <a:spcAft>
        <a:spcPct val="0"/>
      </a:spcAft>
      <a:defRPr sz="1900" kern="1200">
        <a:solidFill>
          <a:schemeClr val="tx1"/>
        </a:solidFill>
        <a:latin typeface="Arial" charset="0"/>
        <a:ea typeface="+mn-ea"/>
        <a:cs typeface="Arial" charset="0"/>
      </a:defRPr>
    </a:lvl4pPr>
    <a:lvl5pPr marL="1990725" indent="-161925" algn="l" defTabSz="995363" rtl="0" eaLnBrk="0" fontAlgn="base" hangingPunct="0">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7E3"/>
    <a:srgbClr val="00274E"/>
    <a:srgbClr val="0059AA"/>
    <a:srgbClr val="AFAFA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666" autoAdjust="0"/>
  </p:normalViewPr>
  <p:slideViewPr>
    <p:cSldViewPr snapToGrid="0" snapToObjects="1">
      <p:cViewPr varScale="1">
        <p:scale>
          <a:sx n="46" d="100"/>
          <a:sy n="46" d="100"/>
        </p:scale>
        <p:origin x="-1254" y="-57"/>
      </p:cViewPr>
      <p:guideLst>
        <p:guide orient="horz" pos="2382"/>
        <p:guide pos="3366"/>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95507"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defTabSz="995507" eaLnBrk="1" fontAlgn="auto" hangingPunct="1">
              <a:spcBef>
                <a:spcPts val="0"/>
              </a:spcBef>
              <a:spcAft>
                <a:spcPts val="0"/>
              </a:spcAft>
              <a:defRPr sz="1200">
                <a:latin typeface="+mn-lt"/>
                <a:cs typeface="+mn-cs"/>
              </a:defRPr>
            </a:lvl1pPr>
          </a:lstStyle>
          <a:p>
            <a:pPr>
              <a:defRPr/>
            </a:pPr>
            <a:fld id="{88352075-4732-4CE1-B5F6-8914B4673AEE}" type="datetimeFigureOut">
              <a:rPr lang="en-US"/>
              <a:pPr>
                <a:defRPr/>
              </a:pPr>
              <a:t>7/10/2019</a:t>
            </a:fld>
            <a:endParaRPr lang="en-US"/>
          </a:p>
        </p:txBody>
      </p:sp>
      <p:sp>
        <p:nvSpPr>
          <p:cNvPr id="4" name="Slide Image Placeholder 3">
            <a:extLst>
              <a:ext uri="{FF2B5EF4-FFF2-40B4-BE49-F238E27FC236}"/>
            </a:extLst>
          </p:cNvPr>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noProof="0"/>
              <a:t>Click to edit Master text styles</a:t>
            </a:r>
          </a:p>
          <a:p>
            <a:pPr lvl="1"/>
            <a:r>
              <a:rPr lang="uk-UA" noProof="0"/>
              <a:t>Second level</a:t>
            </a:r>
          </a:p>
          <a:p>
            <a:pPr lvl="2"/>
            <a:r>
              <a:rPr lang="uk-UA" noProof="0"/>
              <a:t>Third level</a:t>
            </a:r>
          </a:p>
          <a:p>
            <a:pPr lvl="3"/>
            <a:r>
              <a:rPr lang="uk-UA" noProof="0"/>
              <a:t>Fourth level</a:t>
            </a:r>
          </a:p>
          <a:p>
            <a:pPr lvl="4"/>
            <a:r>
              <a:rPr lang="uk-UA" noProof="0"/>
              <a:t>Fifth level</a:t>
            </a:r>
            <a:endParaRPr lang="en-US" noProof="0"/>
          </a:p>
        </p:txBody>
      </p:sp>
      <p:sp>
        <p:nvSpPr>
          <p:cNvPr id="6" name="Footer Placeholder 5">
            <a:extLst>
              <a:ext uri="{FF2B5EF4-FFF2-40B4-BE49-F238E27FC236}"/>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95507"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CD957E1-FDCD-462A-9D37-B091DB941EA8}"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notesStyle>
    <a:lvl1pPr algn="l" defTabSz="995363" rtl="0" eaLnBrk="0" fontAlgn="base" hangingPunct="0">
      <a:spcBef>
        <a:spcPct val="30000"/>
      </a:spcBef>
      <a:spcAft>
        <a:spcPct val="0"/>
      </a:spcAft>
      <a:defRPr sz="1300" kern="1200">
        <a:solidFill>
          <a:schemeClr val="tx1"/>
        </a:solidFill>
        <a:latin typeface="+mn-lt"/>
        <a:ea typeface="+mn-ea"/>
        <a:cs typeface="+mn-cs"/>
      </a:defRPr>
    </a:lvl1pPr>
    <a:lvl2pPr marL="496888" algn="l" defTabSz="995363" rtl="0" eaLnBrk="0" fontAlgn="base" hangingPunct="0">
      <a:spcBef>
        <a:spcPct val="30000"/>
      </a:spcBef>
      <a:spcAft>
        <a:spcPct val="0"/>
      </a:spcAft>
      <a:defRPr sz="1300" kern="1200">
        <a:solidFill>
          <a:schemeClr val="tx1"/>
        </a:solidFill>
        <a:latin typeface="+mn-lt"/>
        <a:ea typeface="+mn-ea"/>
        <a:cs typeface="+mn-cs"/>
      </a:defRPr>
    </a:lvl2pPr>
    <a:lvl3pPr marL="995363" algn="l" defTabSz="995363" rtl="0" eaLnBrk="0" fontAlgn="base" hangingPunct="0">
      <a:spcBef>
        <a:spcPct val="30000"/>
      </a:spcBef>
      <a:spcAft>
        <a:spcPct val="0"/>
      </a:spcAft>
      <a:defRPr sz="1300" kern="1200">
        <a:solidFill>
          <a:schemeClr val="tx1"/>
        </a:solidFill>
        <a:latin typeface="+mn-lt"/>
        <a:ea typeface="+mn-ea"/>
        <a:cs typeface="+mn-cs"/>
      </a:defRPr>
    </a:lvl3pPr>
    <a:lvl4pPr marL="1492250" algn="l" defTabSz="995363" rtl="0" eaLnBrk="0" fontAlgn="base" hangingPunct="0">
      <a:spcBef>
        <a:spcPct val="30000"/>
      </a:spcBef>
      <a:spcAft>
        <a:spcPct val="0"/>
      </a:spcAft>
      <a:defRPr sz="1300" kern="1200">
        <a:solidFill>
          <a:schemeClr val="tx1"/>
        </a:solidFill>
        <a:latin typeface="+mn-lt"/>
        <a:ea typeface="+mn-ea"/>
        <a:cs typeface="+mn-cs"/>
      </a:defRPr>
    </a:lvl4pPr>
    <a:lvl5pPr marL="1990725" algn="l" defTabSz="995363" rtl="0" eaLnBrk="0" fontAlgn="base" hangingPunct="0">
      <a:spcBef>
        <a:spcPct val="30000"/>
      </a:spcBef>
      <a:spcAft>
        <a:spcPct val="0"/>
      </a:spcAft>
      <a:defRPr sz="1300"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normAutofit/>
          </a:bodyPr>
          <a:lstStyle/>
          <a:p>
            <a:pPr defTabSz="995507" eaLnBrk="1" fontAlgn="auto" hangingPunct="1">
              <a:spcBef>
                <a:spcPts val="0"/>
              </a:spcBef>
              <a:spcAft>
                <a:spcPts val="0"/>
              </a:spcAft>
              <a:defRPr/>
            </a:pPr>
            <a:endParaRPr lang="uk-UA" sz="1306" dirty="0"/>
          </a:p>
        </p:txBody>
      </p:sp>
      <p:sp>
        <p:nvSpPr>
          <p:cNvPr id="64516" name="Місце для номера слайда 3"/>
          <p:cNvSpPr>
            <a:spLocks noGrp="1"/>
          </p:cNvSpPr>
          <p:nvPr>
            <p:ph type="sldNum" sz="quarter" idx="5"/>
          </p:nvPr>
        </p:nvSpPr>
        <p:spPr bwMode="auto">
          <a:noFill/>
          <a:ln>
            <a:miter lim="800000"/>
            <a:headEnd/>
            <a:tailEnd/>
          </a:ln>
        </p:spPr>
        <p:txBody>
          <a:bodyPr/>
          <a:lstStyle/>
          <a:p>
            <a:fld id="{0641D837-ED35-4B88-86D3-02ACFC92C38D}" type="slidenum">
              <a:rPr lang="en-US" altLang="ru-RU" smtClean="0"/>
              <a:pPr/>
              <a:t>1</a:t>
            </a:fld>
            <a:endParaRPr lang="en-US"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3732" name="Місце для номера слайда 3"/>
          <p:cNvSpPr>
            <a:spLocks noGrp="1"/>
          </p:cNvSpPr>
          <p:nvPr>
            <p:ph type="sldNum" sz="quarter" idx="5"/>
          </p:nvPr>
        </p:nvSpPr>
        <p:spPr bwMode="auto">
          <a:noFill/>
          <a:ln>
            <a:miter lim="800000"/>
            <a:headEnd/>
            <a:tailEnd/>
          </a:ln>
        </p:spPr>
        <p:txBody>
          <a:bodyPr/>
          <a:lstStyle/>
          <a:p>
            <a:fld id="{98C01BDD-58CC-4397-9FDF-DCA1511B11B4}" type="slidenum">
              <a:rPr lang="en-US" altLang="ru-RU" smtClean="0"/>
              <a:pPr/>
              <a:t>10</a:t>
            </a:fld>
            <a:endParaRPr lang="en-US"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4756" name="Місце для номера слайда 3"/>
          <p:cNvSpPr>
            <a:spLocks noGrp="1"/>
          </p:cNvSpPr>
          <p:nvPr>
            <p:ph type="sldNum" sz="quarter" idx="5"/>
          </p:nvPr>
        </p:nvSpPr>
        <p:spPr bwMode="auto">
          <a:noFill/>
          <a:ln>
            <a:miter lim="800000"/>
            <a:headEnd/>
            <a:tailEnd/>
          </a:ln>
        </p:spPr>
        <p:txBody>
          <a:bodyPr/>
          <a:lstStyle/>
          <a:p>
            <a:fld id="{C4C78425-C2F7-4AC9-AAC0-782F67D1132A}" type="slidenum">
              <a:rPr lang="en-US" altLang="ru-RU" smtClean="0"/>
              <a:pPr/>
              <a:t>11</a:t>
            </a:fld>
            <a:endParaRPr lang="en-US"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5780" name="Місце для номера слайда 3"/>
          <p:cNvSpPr>
            <a:spLocks noGrp="1"/>
          </p:cNvSpPr>
          <p:nvPr>
            <p:ph type="sldNum" sz="quarter" idx="5"/>
          </p:nvPr>
        </p:nvSpPr>
        <p:spPr bwMode="auto">
          <a:noFill/>
          <a:ln>
            <a:miter lim="800000"/>
            <a:headEnd/>
            <a:tailEnd/>
          </a:ln>
        </p:spPr>
        <p:txBody>
          <a:bodyPr/>
          <a:lstStyle/>
          <a:p>
            <a:fld id="{FB9EFDCF-E6E5-42F4-BA5C-4FE058372E68}" type="slidenum">
              <a:rPr lang="en-US" altLang="ru-RU" smtClean="0"/>
              <a:pPr/>
              <a:t>12</a:t>
            </a:fld>
            <a:endParaRPr lang="en-US"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6804" name="Місце для номера слайда 3"/>
          <p:cNvSpPr>
            <a:spLocks noGrp="1"/>
          </p:cNvSpPr>
          <p:nvPr>
            <p:ph type="sldNum" sz="quarter" idx="5"/>
          </p:nvPr>
        </p:nvSpPr>
        <p:spPr bwMode="auto">
          <a:noFill/>
          <a:ln>
            <a:miter lim="800000"/>
            <a:headEnd/>
            <a:tailEnd/>
          </a:ln>
        </p:spPr>
        <p:txBody>
          <a:bodyPr/>
          <a:lstStyle/>
          <a:p>
            <a:fld id="{A2871BAC-4A8D-4D70-9C03-C59C700152B3}" type="slidenum">
              <a:rPr lang="en-US" altLang="ru-RU" smtClean="0"/>
              <a:pPr/>
              <a:t>13</a:t>
            </a:fld>
            <a:endParaRPr lang="en-US"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7828" name="Місце для номера слайда 3"/>
          <p:cNvSpPr>
            <a:spLocks noGrp="1"/>
          </p:cNvSpPr>
          <p:nvPr>
            <p:ph type="sldNum" sz="quarter" idx="5"/>
          </p:nvPr>
        </p:nvSpPr>
        <p:spPr bwMode="auto">
          <a:noFill/>
          <a:ln>
            <a:miter lim="800000"/>
            <a:headEnd/>
            <a:tailEnd/>
          </a:ln>
        </p:spPr>
        <p:txBody>
          <a:bodyPr/>
          <a:lstStyle/>
          <a:p>
            <a:fld id="{1DBA3DCF-E4C0-42AF-B6BE-5E74F9DE5F3F}" type="slidenum">
              <a:rPr lang="en-US" altLang="ru-RU" smtClean="0"/>
              <a:pPr/>
              <a:t>14</a:t>
            </a:fld>
            <a:endParaRPr lang="en-US"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ru-RU" sz="1306" dirty="0"/>
          </a:p>
        </p:txBody>
      </p:sp>
      <p:sp>
        <p:nvSpPr>
          <p:cNvPr id="78852" name="Місце для номера слайда 3"/>
          <p:cNvSpPr>
            <a:spLocks noGrp="1"/>
          </p:cNvSpPr>
          <p:nvPr>
            <p:ph type="sldNum" sz="quarter" idx="5"/>
          </p:nvPr>
        </p:nvSpPr>
        <p:spPr bwMode="auto">
          <a:noFill/>
          <a:ln>
            <a:miter lim="800000"/>
            <a:headEnd/>
            <a:tailEnd/>
          </a:ln>
        </p:spPr>
        <p:txBody>
          <a:bodyPr/>
          <a:lstStyle/>
          <a:p>
            <a:fld id="{0434C954-DB32-4636-8EF4-206772FEAF51}" type="slidenum">
              <a:rPr lang="en-US" altLang="ru-RU" smtClean="0"/>
              <a:pPr/>
              <a:t>30</a:t>
            </a:fld>
            <a:endParaRPr lang="en-US"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Місце для зображення 1"/>
          <p:cNvSpPr>
            <a:spLocks noGrp="1" noRot="1" noChangeAspect="1" noChangeArrowheads="1" noTextEdit="1"/>
          </p:cNvSpPr>
          <p:nvPr>
            <p:ph type="sldImg"/>
          </p:nvPr>
        </p:nvSpPr>
        <p:spPr bwMode="auto">
          <a:noFill/>
          <a:ln>
            <a:solidFill>
              <a:srgbClr val="000000"/>
            </a:solidFill>
            <a:miter lim="800000"/>
            <a:headEnd/>
            <a:tailEnd/>
          </a:ln>
        </p:spPr>
      </p:sp>
      <p:sp>
        <p:nvSpPr>
          <p:cNvPr id="79875" name="Місце для нотаток 2"/>
          <p:cNvSpPr>
            <a:spLocks noGrp="1" noChangeArrowheads="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79876" name="Місце для номера слайда 3"/>
          <p:cNvSpPr>
            <a:spLocks noGrp="1" noChangeArrowheads="1"/>
          </p:cNvSpPr>
          <p:nvPr>
            <p:ph type="sldNum" sz="quarter" idx="5"/>
          </p:nvPr>
        </p:nvSpPr>
        <p:spPr bwMode="auto">
          <a:noFill/>
          <a:ln>
            <a:miter lim="800000"/>
            <a:headEnd/>
            <a:tailEnd/>
          </a:ln>
        </p:spPr>
        <p:txBody>
          <a:bodyPr/>
          <a:lstStyle/>
          <a:p>
            <a:fld id="{E6043E27-36CE-4750-A308-464E363A74EB}" type="slidenum">
              <a:rPr lang="en-US" smtClean="0"/>
              <a:pPr/>
              <a:t>37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normAutofit/>
          </a:bodyPr>
          <a:lstStyle/>
          <a:p>
            <a:pPr defTabSz="995507" eaLnBrk="1" fontAlgn="auto" hangingPunct="1">
              <a:spcBef>
                <a:spcPts val="0"/>
              </a:spcBef>
              <a:spcAft>
                <a:spcPts val="0"/>
              </a:spcAft>
              <a:defRPr/>
            </a:pPr>
            <a:endParaRPr lang="uk-UA" sz="1306" dirty="0"/>
          </a:p>
        </p:txBody>
      </p:sp>
      <p:sp>
        <p:nvSpPr>
          <p:cNvPr id="80900" name="Місце для номера слайда 3"/>
          <p:cNvSpPr>
            <a:spLocks noGrp="1"/>
          </p:cNvSpPr>
          <p:nvPr>
            <p:ph type="sldNum" sz="quarter" idx="5"/>
          </p:nvPr>
        </p:nvSpPr>
        <p:spPr bwMode="auto">
          <a:noFill/>
          <a:ln>
            <a:miter lim="800000"/>
            <a:headEnd/>
            <a:tailEnd/>
          </a:ln>
        </p:spPr>
        <p:txBody>
          <a:bodyPr/>
          <a:lstStyle/>
          <a:p>
            <a:fld id="{D1DA7B26-B2A7-4539-BCD9-C3E73BDC9077}" type="slidenum">
              <a:rPr lang="en-US" altLang="ru-RU" smtClean="0"/>
              <a:pPr/>
              <a:t>40</a:t>
            </a:fld>
            <a:endParaRPr lang="en-US"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normAutofit/>
          </a:bodyPr>
          <a:lstStyle/>
          <a:p>
            <a:pPr defTabSz="995507" eaLnBrk="1" fontAlgn="auto" hangingPunct="1">
              <a:spcBef>
                <a:spcPts val="0"/>
              </a:spcBef>
              <a:spcAft>
                <a:spcPts val="0"/>
              </a:spcAft>
              <a:defRPr/>
            </a:pPr>
            <a:endParaRPr lang="uk-UA" sz="1306" dirty="0"/>
          </a:p>
        </p:txBody>
      </p:sp>
      <p:sp>
        <p:nvSpPr>
          <p:cNvPr id="81924" name="Місце для номера слайда 3"/>
          <p:cNvSpPr>
            <a:spLocks noGrp="1"/>
          </p:cNvSpPr>
          <p:nvPr>
            <p:ph type="sldNum" sz="quarter" idx="5"/>
          </p:nvPr>
        </p:nvSpPr>
        <p:spPr bwMode="auto">
          <a:noFill/>
          <a:ln>
            <a:miter lim="800000"/>
            <a:headEnd/>
            <a:tailEnd/>
          </a:ln>
        </p:spPr>
        <p:txBody>
          <a:bodyPr/>
          <a:lstStyle/>
          <a:p>
            <a:fld id="{BABDD1F2-BC01-49A1-91E9-302DDC5539A2}" type="slidenum">
              <a:rPr lang="en-US" altLang="ru-RU" smtClean="0"/>
              <a:pPr/>
              <a:t>42</a:t>
            </a:fld>
            <a:endParaRPr lang="en-US" alt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normAutofit/>
          </a:bodyPr>
          <a:lstStyle/>
          <a:p>
            <a:pPr defTabSz="995507" eaLnBrk="1" fontAlgn="auto" hangingPunct="1">
              <a:spcBef>
                <a:spcPts val="0"/>
              </a:spcBef>
              <a:spcAft>
                <a:spcPts val="0"/>
              </a:spcAft>
              <a:defRPr/>
            </a:pPr>
            <a:endParaRPr lang="uk-UA" sz="1306" dirty="0"/>
          </a:p>
        </p:txBody>
      </p:sp>
      <p:sp>
        <p:nvSpPr>
          <p:cNvPr id="82948" name="Місце для номера слайда 3"/>
          <p:cNvSpPr>
            <a:spLocks noGrp="1"/>
          </p:cNvSpPr>
          <p:nvPr>
            <p:ph type="sldNum" sz="quarter" idx="5"/>
          </p:nvPr>
        </p:nvSpPr>
        <p:spPr bwMode="auto">
          <a:noFill/>
          <a:ln>
            <a:miter lim="800000"/>
            <a:headEnd/>
            <a:tailEnd/>
          </a:ln>
        </p:spPr>
        <p:txBody>
          <a:bodyPr/>
          <a:lstStyle/>
          <a:p>
            <a:fld id="{D2BBF4D7-3737-462E-B541-C01C38C56D30}" type="slidenum">
              <a:rPr lang="en-US" altLang="ru-RU" smtClean="0"/>
              <a:pPr/>
              <a:t>43</a:t>
            </a:fld>
            <a:endParaRPr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65540" name="Місце для номера слайда 3"/>
          <p:cNvSpPr>
            <a:spLocks noGrp="1"/>
          </p:cNvSpPr>
          <p:nvPr>
            <p:ph type="sldNum" sz="quarter" idx="5"/>
          </p:nvPr>
        </p:nvSpPr>
        <p:spPr bwMode="auto">
          <a:noFill/>
          <a:ln>
            <a:miter lim="800000"/>
            <a:headEnd/>
            <a:tailEnd/>
          </a:ln>
        </p:spPr>
        <p:txBody>
          <a:bodyPr/>
          <a:lstStyle/>
          <a:p>
            <a:fld id="{4F31C37C-4B5C-4701-B5EC-8F45DF42D35E}" type="slidenum">
              <a:rPr lang="en-US" altLang="ru-RU" smtClean="0"/>
              <a:pPr/>
              <a:t>2</a:t>
            </a:fld>
            <a:endParaRPr lang="en-US" alt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Образ слайда 1"/>
          <p:cNvSpPr>
            <a:spLocks noGrp="1" noRot="1" noChangeAspect="1" noTextEdit="1"/>
          </p:cNvSpPr>
          <p:nvPr>
            <p:ph type="sldImg"/>
          </p:nvPr>
        </p:nvSpPr>
        <p:spPr bwMode="auto">
          <a:noFill/>
          <a:ln>
            <a:solidFill>
              <a:srgbClr val="000000"/>
            </a:solidFill>
            <a:miter lim="800000"/>
            <a:headEnd/>
            <a:tailEnd/>
          </a:ln>
        </p:spPr>
      </p:sp>
      <p:sp>
        <p:nvSpPr>
          <p:cNvPr id="8397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83972" name="Номер слайда 3"/>
          <p:cNvSpPr>
            <a:spLocks noGrp="1"/>
          </p:cNvSpPr>
          <p:nvPr>
            <p:ph type="sldNum" sz="quarter" idx="5"/>
          </p:nvPr>
        </p:nvSpPr>
        <p:spPr bwMode="auto">
          <a:noFill/>
          <a:ln>
            <a:miter lim="800000"/>
            <a:headEnd/>
            <a:tailEnd/>
          </a:ln>
        </p:spPr>
        <p:txBody>
          <a:bodyPr/>
          <a:lstStyle/>
          <a:p>
            <a:fld id="{479179A0-CFF2-454C-A46B-F0CACDB1DF19}" type="slidenum">
              <a:rPr lang="en-US" altLang="ru-RU" smtClean="0"/>
              <a:pPr/>
              <a:t>44</a:t>
            </a:fld>
            <a:endParaRPr lang="en-US"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66564" name="Місце для номера слайда 3"/>
          <p:cNvSpPr>
            <a:spLocks noGrp="1"/>
          </p:cNvSpPr>
          <p:nvPr>
            <p:ph type="sldNum" sz="quarter" idx="5"/>
          </p:nvPr>
        </p:nvSpPr>
        <p:spPr bwMode="auto">
          <a:noFill/>
          <a:ln>
            <a:miter lim="800000"/>
            <a:headEnd/>
            <a:tailEnd/>
          </a:ln>
        </p:spPr>
        <p:txBody>
          <a:bodyPr/>
          <a:lstStyle/>
          <a:p>
            <a:fld id="{FAEE36B2-FED1-4166-94F9-E928C19E59A4}" type="slidenum">
              <a:rPr lang="en-US" altLang="ru-RU" smtClean="0"/>
              <a:pPr/>
              <a:t>3</a:t>
            </a:fld>
            <a:endParaRPr lang="en-US"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67588" name="Місце для номера слайда 3"/>
          <p:cNvSpPr>
            <a:spLocks noGrp="1"/>
          </p:cNvSpPr>
          <p:nvPr>
            <p:ph type="sldNum" sz="quarter" idx="5"/>
          </p:nvPr>
        </p:nvSpPr>
        <p:spPr bwMode="auto">
          <a:noFill/>
          <a:ln>
            <a:miter lim="800000"/>
            <a:headEnd/>
            <a:tailEnd/>
          </a:ln>
        </p:spPr>
        <p:txBody>
          <a:bodyPr/>
          <a:lstStyle/>
          <a:p>
            <a:fld id="{6610ACCC-FE52-4A1E-8BAA-D7F281727352}" type="slidenum">
              <a:rPr lang="en-US" altLang="ru-RU" smtClean="0"/>
              <a:pPr/>
              <a:t>4</a:t>
            </a:fld>
            <a:endParaRPr lang="en-US"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68612" name="Місце для номера слайда 3"/>
          <p:cNvSpPr>
            <a:spLocks noGrp="1"/>
          </p:cNvSpPr>
          <p:nvPr>
            <p:ph type="sldNum" sz="quarter" idx="5"/>
          </p:nvPr>
        </p:nvSpPr>
        <p:spPr bwMode="auto">
          <a:noFill/>
          <a:ln>
            <a:miter lim="800000"/>
            <a:headEnd/>
            <a:tailEnd/>
          </a:ln>
        </p:spPr>
        <p:txBody>
          <a:bodyPr/>
          <a:lstStyle/>
          <a:p>
            <a:fld id="{C23D6BF4-5585-4388-ACDC-5B49752EEF5F}" type="slidenum">
              <a:rPr lang="en-US" altLang="ru-RU" smtClean="0"/>
              <a:pPr/>
              <a:t>5</a:t>
            </a:fld>
            <a:endParaRPr lang="en-US"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69636" name="Місце для номера слайда 3"/>
          <p:cNvSpPr>
            <a:spLocks noGrp="1"/>
          </p:cNvSpPr>
          <p:nvPr>
            <p:ph type="sldNum" sz="quarter" idx="5"/>
          </p:nvPr>
        </p:nvSpPr>
        <p:spPr bwMode="auto">
          <a:noFill/>
          <a:ln>
            <a:miter lim="800000"/>
            <a:headEnd/>
            <a:tailEnd/>
          </a:ln>
        </p:spPr>
        <p:txBody>
          <a:bodyPr/>
          <a:lstStyle/>
          <a:p>
            <a:fld id="{92E862E1-2C46-4FF9-B291-8B57F04DC0FF}" type="slidenum">
              <a:rPr lang="en-US" altLang="ru-RU" smtClean="0"/>
              <a:pPr/>
              <a:t>6</a:t>
            </a:fld>
            <a:endParaRPr lang="en-US"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0660" name="Місце для номера слайда 3"/>
          <p:cNvSpPr>
            <a:spLocks noGrp="1"/>
          </p:cNvSpPr>
          <p:nvPr>
            <p:ph type="sldNum" sz="quarter" idx="5"/>
          </p:nvPr>
        </p:nvSpPr>
        <p:spPr bwMode="auto">
          <a:noFill/>
          <a:ln>
            <a:miter lim="800000"/>
            <a:headEnd/>
            <a:tailEnd/>
          </a:ln>
        </p:spPr>
        <p:txBody>
          <a:bodyPr/>
          <a:lstStyle/>
          <a:p>
            <a:fld id="{0C9EF63E-0866-440C-ABAF-EC280B12844B}" type="slidenum">
              <a:rPr lang="en-US" altLang="ru-RU" smtClean="0"/>
              <a:pPr/>
              <a:t>7</a:t>
            </a:fld>
            <a:endParaRPr lang="en-US"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1684" name="Місце для номера слайда 3"/>
          <p:cNvSpPr>
            <a:spLocks noGrp="1"/>
          </p:cNvSpPr>
          <p:nvPr>
            <p:ph type="sldNum" sz="quarter" idx="5"/>
          </p:nvPr>
        </p:nvSpPr>
        <p:spPr bwMode="auto">
          <a:noFill/>
          <a:ln>
            <a:miter lim="800000"/>
            <a:headEnd/>
            <a:tailEnd/>
          </a:ln>
        </p:spPr>
        <p:txBody>
          <a:bodyPr/>
          <a:lstStyle/>
          <a:p>
            <a:fld id="{C6330FE9-FC47-4221-9790-587054F2EF91}" type="slidenum">
              <a:rPr lang="en-US" altLang="ru-RU" smtClean="0"/>
              <a:pPr/>
              <a:t>8</a:t>
            </a:fld>
            <a:endParaRPr lang="en-US"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Місце для зображення 1"/>
          <p:cNvSpPr>
            <a:spLocks noGrp="1" noRot="1" noChangeAspect="1" noTextEdit="1"/>
          </p:cNvSpPr>
          <p:nvPr>
            <p:ph type="sldImg"/>
          </p:nvPr>
        </p:nvSpPr>
        <p:spPr bwMode="auto">
          <a:noFill/>
          <a:ln>
            <a:solidFill>
              <a:srgbClr val="000000"/>
            </a:solidFill>
            <a:miter lim="800000"/>
            <a:headEnd/>
            <a:tailEnd/>
          </a:ln>
        </p:spPr>
      </p:sp>
      <p:sp>
        <p:nvSpPr>
          <p:cNvPr id="3" name="Місце для нотаток 2">
            <a:extLst>
              <a:ext uri="{FF2B5EF4-FFF2-40B4-BE49-F238E27FC236}"/>
            </a:extLst>
          </p:cNvPr>
          <p:cNvSpPr>
            <a:spLocks noGrp="1"/>
          </p:cNvSpPr>
          <p:nvPr>
            <p:ph type="body" idx="1"/>
          </p:nvPr>
        </p:nvSpPr>
        <p:spPr/>
        <p:txBody>
          <a:bodyPr/>
          <a:lstStyle/>
          <a:p>
            <a:pPr defTabSz="995507" eaLnBrk="1" fontAlgn="auto" hangingPunct="1">
              <a:spcBef>
                <a:spcPts val="0"/>
              </a:spcBef>
              <a:spcAft>
                <a:spcPts val="0"/>
              </a:spcAft>
              <a:defRPr/>
            </a:pPr>
            <a:endParaRPr lang="uk-UA" sz="1306" dirty="0"/>
          </a:p>
        </p:txBody>
      </p:sp>
      <p:sp>
        <p:nvSpPr>
          <p:cNvPr id="72708" name="Місце для номера слайда 3"/>
          <p:cNvSpPr>
            <a:spLocks noGrp="1"/>
          </p:cNvSpPr>
          <p:nvPr>
            <p:ph type="sldNum" sz="quarter" idx="5"/>
          </p:nvPr>
        </p:nvSpPr>
        <p:spPr bwMode="auto">
          <a:noFill/>
          <a:ln>
            <a:miter lim="800000"/>
            <a:headEnd/>
            <a:tailEnd/>
          </a:ln>
        </p:spPr>
        <p:txBody>
          <a:bodyPr/>
          <a:lstStyle/>
          <a:p>
            <a:fld id="{A25699F3-D836-44BF-A91A-8E4EB72B5F22}" type="slidenum">
              <a:rPr lang="en-US" altLang="ru-RU" smtClean="0"/>
              <a:pPr/>
              <a:t>9</a:t>
            </a:fld>
            <a:endParaRPr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 Обкладинка презентації">
    <p:bg>
      <p:bgPr>
        <a:solidFill>
          <a:srgbClr val="00274E"/>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rcRect/>
          <a:stretch>
            <a:fillRect/>
          </a:stretch>
        </p:blipFill>
        <p:spPr bwMode="auto">
          <a:xfrm>
            <a:off x="454025" y="400050"/>
            <a:ext cx="1144588" cy="1393825"/>
          </a:xfrm>
          <a:prstGeom prst="rect">
            <a:avLst/>
          </a:prstGeom>
          <a:noFill/>
          <a:ln w="9525">
            <a:noFill/>
            <a:miter lim="800000"/>
            <a:headEnd/>
            <a:tailEnd/>
          </a:ln>
        </p:spPr>
      </p:pic>
      <p:sp>
        <p:nvSpPr>
          <p:cNvPr id="2" name="Title 1"/>
          <p:cNvSpPr>
            <a:spLocks noGrp="1"/>
          </p:cNvSpPr>
          <p:nvPr>
            <p:ph type="ctrTitle"/>
          </p:nvPr>
        </p:nvSpPr>
        <p:spPr>
          <a:xfrm>
            <a:off x="275042" y="4604402"/>
            <a:ext cx="10217080" cy="2632992"/>
          </a:xfrm>
        </p:spPr>
        <p:txBody>
          <a:bodyPr anchor="b"/>
          <a:lstStyle>
            <a:lvl1pPr algn="l">
              <a:defRPr sz="7200" b="0" i="0">
                <a:solidFill>
                  <a:schemeClr val="bg1"/>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Слайд з текстом і списком">
    <p:spTree>
      <p:nvGrpSpPr>
        <p:cNvPr id="1" name=""/>
        <p:cNvGrpSpPr/>
        <p:nvPr/>
      </p:nvGrpSpPr>
      <p:grpSpPr>
        <a:xfrm>
          <a:off x="0" y="0"/>
          <a:ext cx="0" cy="0"/>
          <a:chOff x="0" y="0"/>
          <a:chExt cx="0" cy="0"/>
        </a:xfrm>
      </p:grpSpPr>
      <p:cxnSp>
        <p:nvCxnSpPr>
          <p:cNvPr id="7"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1" y="1290594"/>
            <a:ext cx="8061907" cy="2078564"/>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6" name="Text Placeholder 5"/>
          <p:cNvSpPr>
            <a:spLocks noGrp="1"/>
          </p:cNvSpPr>
          <p:nvPr>
            <p:ph type="body" sz="quarter" idx="14"/>
          </p:nvPr>
        </p:nvSpPr>
        <p:spPr>
          <a:xfrm>
            <a:off x="454025" y="3519488"/>
            <a:ext cx="8062913"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9" name="Slide Number Placeholder 5">
            <a:extLst>
              <a:ext uri="{FF2B5EF4-FFF2-40B4-BE49-F238E27FC236}"/>
            </a:extLst>
          </p:cNvPr>
          <p:cNvSpPr>
            <a:spLocks noGrp="1"/>
          </p:cNvSpPr>
          <p:nvPr>
            <p:ph type="sldNum" sz="quarter" idx="15"/>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BD449790-FC42-4B27-AAD0-A32EB1C99700}" type="slidenum">
              <a:rPr lang="en-US" altLang="ru-RU"/>
              <a:pPr>
                <a:defRPr/>
              </a:pPr>
              <a:t>‹#›</a:t>
            </a:fld>
            <a:endParaRPr lang="en-US"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Слайд розділу з підзаголовком">
    <p:bg>
      <p:bgPr>
        <a:solidFill>
          <a:srgbClr val="0059AA"/>
        </a:solidFill>
        <a:effectLst/>
      </p:bgPr>
    </p:bg>
    <p:spTree>
      <p:nvGrpSpPr>
        <p:cNvPr id="1" name=""/>
        <p:cNvGrpSpPr/>
        <p:nvPr/>
      </p:nvGrpSpPr>
      <p:grpSpPr>
        <a:xfrm>
          <a:off x="0" y="0"/>
          <a:ext cx="0" cy="0"/>
          <a:chOff x="0" y="0"/>
          <a:chExt cx="0" cy="0"/>
        </a:xfrm>
      </p:grpSpPr>
      <p:cxnSp>
        <p:nvCxnSpPr>
          <p:cNvPr id="5" name="Straight Connector 8">
            <a:extLst>
              <a:ext uri="{FF2B5EF4-FFF2-40B4-BE49-F238E27FC236}"/>
            </a:extLst>
          </p:cNvPr>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chemeClr val="bg1"/>
                </a:solidFill>
                <a:latin typeface="Roboto Condensed Light" panose="02000000000000000000" pitchFamily="2" charset="0"/>
              </a:rPr>
              <a:t>Верховний Суд</a:t>
            </a:r>
            <a:endParaRPr lang="en-US" altLang="ru-RU" sz="1200">
              <a:solidFill>
                <a:schemeClr val="bg1"/>
              </a:solidFill>
              <a:latin typeface="Roboto Condensed Light" panose="02000000000000000000" pitchFamily="2" charset="0"/>
            </a:endParaRPr>
          </a:p>
        </p:txBody>
      </p:sp>
      <p:sp>
        <p:nvSpPr>
          <p:cNvPr id="2" name="Title 1"/>
          <p:cNvSpPr>
            <a:spLocks noGrp="1"/>
          </p:cNvSpPr>
          <p:nvPr>
            <p:ph type="ctrTitle"/>
          </p:nvPr>
        </p:nvSpPr>
        <p:spPr>
          <a:xfrm>
            <a:off x="454771" y="504928"/>
            <a:ext cx="9085342" cy="591083"/>
          </a:xfrm>
        </p:spPr>
        <p:txBody>
          <a:bodyPr>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a:t>Образец текста</a:t>
            </a:r>
          </a:p>
        </p:txBody>
      </p:sp>
      <p:sp>
        <p:nvSpPr>
          <p:cNvPr id="4" name="Text Placeholder 3"/>
          <p:cNvSpPr>
            <a:spLocks noGrp="1"/>
          </p:cNvSpPr>
          <p:nvPr>
            <p:ph type="body" sz="quarter" idx="14"/>
          </p:nvPr>
        </p:nvSpPr>
        <p:spPr>
          <a:xfrm>
            <a:off x="454025" y="1265238"/>
            <a:ext cx="9086850" cy="1158875"/>
          </a:xfrm>
        </p:spPr>
        <p:txBody>
          <a:bodyPr/>
          <a:lstStyle>
            <a:lvl1pPr marL="0" indent="0">
              <a:buNone/>
              <a:defRPr sz="1800" b="0" i="0">
                <a:solidFill>
                  <a:schemeClr val="bg1"/>
                </a:solidFill>
                <a:latin typeface="Roboto Condensed Light" charset="0"/>
                <a:ea typeface="Roboto Condensed Light" charset="0"/>
                <a:cs typeface="Roboto Condensed Light" charset="0"/>
              </a:defRPr>
            </a:lvl1pPr>
          </a:lstStyle>
          <a:p>
            <a:pPr lvl="0"/>
            <a:r>
              <a:rPr lang="ru-RU"/>
              <a:t>Образец текста</a:t>
            </a:r>
          </a:p>
        </p:txBody>
      </p:sp>
      <p:sp>
        <p:nvSpPr>
          <p:cNvPr id="7" name="Slide Number Placeholder 5">
            <a:extLst>
              <a:ext uri="{FF2B5EF4-FFF2-40B4-BE49-F238E27FC236}"/>
            </a:extLst>
          </p:cNvPr>
          <p:cNvSpPr>
            <a:spLocks noGrp="1"/>
          </p:cNvSpPr>
          <p:nvPr>
            <p:ph type="sldNum" sz="quarter" idx="15"/>
          </p:nvPr>
        </p:nvSpPr>
        <p:spPr>
          <a:xfrm>
            <a:off x="7858125" y="6570663"/>
            <a:ext cx="2405063" cy="401637"/>
          </a:xfrm>
        </p:spPr>
        <p:txBody>
          <a:bodyPr/>
          <a:lstStyle>
            <a:lvl1pPr>
              <a:defRPr sz="1200">
                <a:solidFill>
                  <a:schemeClr val="bg1"/>
                </a:solidFill>
                <a:latin typeface="Roboto Condensed Light" pitchFamily="2" charset="0"/>
              </a:defRPr>
            </a:lvl1pPr>
          </a:lstStyle>
          <a:p>
            <a:pPr>
              <a:defRPr/>
            </a:pPr>
            <a:fld id="{B1EA1149-C0F2-485A-827B-0514AAA8DBC2}" type="slidenum">
              <a:rPr lang="en-US" altLang="ru-RU"/>
              <a:pPr>
                <a:defRPr/>
              </a:pPr>
              <a:t>‹#›</a:t>
            </a:fld>
            <a:endParaRPr lang="en-US" alt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Слайд з текстом і списком (2 колонки)">
    <p:spTree>
      <p:nvGrpSpPr>
        <p:cNvPr id="1" name=""/>
        <p:cNvGrpSpPr/>
        <p:nvPr/>
      </p:nvGrpSpPr>
      <p:grpSpPr>
        <a:xfrm>
          <a:off x="0" y="0"/>
          <a:ext cx="0" cy="0"/>
          <a:chOff x="0" y="0"/>
          <a:chExt cx="0" cy="0"/>
        </a:xfrm>
      </p:grpSpPr>
      <p:cxnSp>
        <p:nvCxnSpPr>
          <p:cNvPr id="8"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1" y="1290594"/>
            <a:ext cx="4765815" cy="846550"/>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6" name="Text Placeholder 5"/>
          <p:cNvSpPr>
            <a:spLocks noGrp="1"/>
          </p:cNvSpPr>
          <p:nvPr>
            <p:ph type="body" sz="quarter" idx="14"/>
          </p:nvPr>
        </p:nvSpPr>
        <p:spPr>
          <a:xfrm>
            <a:off x="454025" y="2339274"/>
            <a:ext cx="4766561"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11" name="Text Placeholder 5"/>
          <p:cNvSpPr>
            <a:spLocks noGrp="1"/>
          </p:cNvSpPr>
          <p:nvPr>
            <p:ph type="body" sz="quarter" idx="15"/>
          </p:nvPr>
        </p:nvSpPr>
        <p:spPr>
          <a:xfrm>
            <a:off x="5475111" y="2339274"/>
            <a:ext cx="4766561"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5" name="Text Placeholder 4"/>
          <p:cNvSpPr>
            <a:spLocks noGrp="1"/>
          </p:cNvSpPr>
          <p:nvPr>
            <p:ph type="body" sz="quarter" idx="16"/>
          </p:nvPr>
        </p:nvSpPr>
        <p:spPr>
          <a:xfrm>
            <a:off x="5475849" y="1290638"/>
            <a:ext cx="4765675" cy="846137"/>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a:t>Образец текста</a:t>
            </a:r>
          </a:p>
        </p:txBody>
      </p:sp>
      <p:sp>
        <p:nvSpPr>
          <p:cNvPr id="10" name="Slide Number Placeholder 5">
            <a:extLst>
              <a:ext uri="{FF2B5EF4-FFF2-40B4-BE49-F238E27FC236}"/>
            </a:extLst>
          </p:cNvPr>
          <p:cNvSpPr>
            <a:spLocks noGrp="1"/>
          </p:cNvSpPr>
          <p:nvPr>
            <p:ph type="sldNum" sz="quarter" idx="17"/>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FBEC9C1F-79F9-4F68-9991-089A5264BBB1}" type="slidenum">
              <a:rPr lang="en-US" altLang="ru-RU"/>
              <a:pPr>
                <a:defRPr/>
              </a:pPr>
              <a:t>‹#›</a:t>
            </a:fld>
            <a:endParaRPr lang="en-US" alt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Слайд з текстом і списком (3 колонки)">
    <p:spTree>
      <p:nvGrpSpPr>
        <p:cNvPr id="1" name=""/>
        <p:cNvGrpSpPr/>
        <p:nvPr/>
      </p:nvGrpSpPr>
      <p:grpSpPr>
        <a:xfrm>
          <a:off x="0" y="0"/>
          <a:ext cx="0" cy="0"/>
          <a:chOff x="0" y="0"/>
          <a:chExt cx="0" cy="0"/>
        </a:xfrm>
      </p:grpSpPr>
      <p:cxnSp>
        <p:nvCxnSpPr>
          <p:cNvPr id="10"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4"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1" y="1290594"/>
            <a:ext cx="3022076" cy="846550"/>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6" name="Text Placeholder 5"/>
          <p:cNvSpPr>
            <a:spLocks noGrp="1"/>
          </p:cNvSpPr>
          <p:nvPr>
            <p:ph type="body" sz="quarter" idx="14"/>
          </p:nvPr>
        </p:nvSpPr>
        <p:spPr>
          <a:xfrm>
            <a:off x="454026" y="2339274"/>
            <a:ext cx="3022822"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11" name="Text Placeholder 5"/>
          <p:cNvSpPr>
            <a:spLocks noGrp="1"/>
          </p:cNvSpPr>
          <p:nvPr>
            <p:ph type="body" sz="quarter" idx="15"/>
          </p:nvPr>
        </p:nvSpPr>
        <p:spPr>
          <a:xfrm>
            <a:off x="3844221" y="2339274"/>
            <a:ext cx="3036970"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5" name="Text Placeholder 4"/>
          <p:cNvSpPr>
            <a:spLocks noGrp="1"/>
          </p:cNvSpPr>
          <p:nvPr>
            <p:ph type="body" sz="quarter" idx="16"/>
          </p:nvPr>
        </p:nvSpPr>
        <p:spPr>
          <a:xfrm>
            <a:off x="3844220" y="1298705"/>
            <a:ext cx="3036970" cy="846137"/>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a:t>Образец текста</a:t>
            </a:r>
          </a:p>
        </p:txBody>
      </p:sp>
      <p:sp>
        <p:nvSpPr>
          <p:cNvPr id="12" name="Text Placeholder 4"/>
          <p:cNvSpPr>
            <a:spLocks noGrp="1"/>
          </p:cNvSpPr>
          <p:nvPr>
            <p:ph type="body" sz="quarter" idx="17"/>
          </p:nvPr>
        </p:nvSpPr>
        <p:spPr>
          <a:xfrm>
            <a:off x="7248563" y="1300252"/>
            <a:ext cx="3014773" cy="854776"/>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a:t>Образец текста</a:t>
            </a:r>
          </a:p>
        </p:txBody>
      </p:sp>
      <p:sp>
        <p:nvSpPr>
          <p:cNvPr id="15" name="Text Placeholder 5"/>
          <p:cNvSpPr>
            <a:spLocks noGrp="1"/>
          </p:cNvSpPr>
          <p:nvPr>
            <p:ph type="body" sz="quarter" idx="18"/>
          </p:nvPr>
        </p:nvSpPr>
        <p:spPr>
          <a:xfrm>
            <a:off x="7248563" y="2339274"/>
            <a:ext cx="3014773" cy="2455862"/>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16" name="Slide Number Placeholder 5">
            <a:extLst>
              <a:ext uri="{FF2B5EF4-FFF2-40B4-BE49-F238E27FC236}"/>
            </a:extLst>
          </p:cNvPr>
          <p:cNvSpPr>
            <a:spLocks noGrp="1"/>
          </p:cNvSpPr>
          <p:nvPr>
            <p:ph type="sldNum" sz="quarter" idx="19"/>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C9CD0545-7C43-4AFE-BEB1-84CC87EEB97E}" type="slidenum">
              <a:rPr lang="en-US" altLang="ru-RU"/>
              <a:pPr>
                <a:defRPr/>
              </a:pPr>
              <a:t>‹#›</a:t>
            </a:fld>
            <a:endParaRPr lang="en-US" alt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Слайд з текстом і списком (4 колонки)">
    <p:spTree>
      <p:nvGrpSpPr>
        <p:cNvPr id="1" name=""/>
        <p:cNvGrpSpPr/>
        <p:nvPr/>
      </p:nvGrpSpPr>
      <p:grpSpPr>
        <a:xfrm>
          <a:off x="0" y="0"/>
          <a:ext cx="0" cy="0"/>
          <a:chOff x="0" y="0"/>
          <a:chExt cx="0" cy="0"/>
        </a:xfrm>
      </p:grpSpPr>
      <p:cxnSp>
        <p:nvCxnSpPr>
          <p:cNvPr id="14"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8"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1" y="1290594"/>
            <a:ext cx="2309694" cy="1039022"/>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6" name="Text Placeholder 5"/>
          <p:cNvSpPr>
            <a:spLocks noGrp="1"/>
          </p:cNvSpPr>
          <p:nvPr>
            <p:ph type="body" sz="quarter" idx="14"/>
          </p:nvPr>
        </p:nvSpPr>
        <p:spPr>
          <a:xfrm>
            <a:off x="454398" y="2542728"/>
            <a:ext cx="2310439"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11" name="Text Placeholder 5"/>
          <p:cNvSpPr>
            <a:spLocks noGrp="1"/>
          </p:cNvSpPr>
          <p:nvPr>
            <p:ph type="body" sz="quarter" idx="15"/>
          </p:nvPr>
        </p:nvSpPr>
        <p:spPr>
          <a:xfrm>
            <a:off x="2950293" y="2542728"/>
            <a:ext cx="2307266"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5" name="Text Placeholder 4"/>
          <p:cNvSpPr>
            <a:spLocks noGrp="1"/>
          </p:cNvSpPr>
          <p:nvPr>
            <p:ph type="body" sz="quarter" idx="16"/>
          </p:nvPr>
        </p:nvSpPr>
        <p:spPr>
          <a:xfrm>
            <a:off x="2946191" y="1289047"/>
            <a:ext cx="2307265" cy="1040569"/>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a:t>Образец текста</a:t>
            </a:r>
          </a:p>
        </p:txBody>
      </p:sp>
      <p:sp>
        <p:nvSpPr>
          <p:cNvPr id="12" name="Text Placeholder 4"/>
          <p:cNvSpPr>
            <a:spLocks noGrp="1"/>
          </p:cNvSpPr>
          <p:nvPr>
            <p:ph type="body" sz="quarter" idx="17"/>
          </p:nvPr>
        </p:nvSpPr>
        <p:spPr>
          <a:xfrm>
            <a:off x="5435182" y="1290594"/>
            <a:ext cx="2299060" cy="1039022"/>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a:t>Образец текста</a:t>
            </a:r>
          </a:p>
        </p:txBody>
      </p:sp>
      <p:sp>
        <p:nvSpPr>
          <p:cNvPr id="15" name="Text Placeholder 5"/>
          <p:cNvSpPr>
            <a:spLocks noGrp="1"/>
          </p:cNvSpPr>
          <p:nvPr>
            <p:ph type="body" sz="quarter" idx="18"/>
          </p:nvPr>
        </p:nvSpPr>
        <p:spPr>
          <a:xfrm>
            <a:off x="5428279" y="2542728"/>
            <a:ext cx="2306273"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16" name="Text Placeholder 4"/>
          <p:cNvSpPr>
            <a:spLocks noGrp="1"/>
          </p:cNvSpPr>
          <p:nvPr>
            <p:ph type="body" sz="quarter" idx="19"/>
          </p:nvPr>
        </p:nvSpPr>
        <p:spPr>
          <a:xfrm>
            <a:off x="7915969" y="1289046"/>
            <a:ext cx="2347367" cy="1040570"/>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pPr lvl="0"/>
            <a:r>
              <a:rPr lang="ru-RU"/>
              <a:t>Образец текста</a:t>
            </a:r>
          </a:p>
        </p:txBody>
      </p:sp>
      <p:sp>
        <p:nvSpPr>
          <p:cNvPr id="17" name="Text Placeholder 5"/>
          <p:cNvSpPr>
            <a:spLocks noGrp="1"/>
          </p:cNvSpPr>
          <p:nvPr>
            <p:ph type="body" sz="quarter" idx="20"/>
          </p:nvPr>
        </p:nvSpPr>
        <p:spPr>
          <a:xfrm>
            <a:off x="7915969" y="2542728"/>
            <a:ext cx="2347367" cy="2560900"/>
          </a:xfrm>
        </p:spPr>
        <p:txBody>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ru-RU"/>
              <a:t>Образец текста</a:t>
            </a:r>
          </a:p>
        </p:txBody>
      </p:sp>
      <p:sp>
        <p:nvSpPr>
          <p:cNvPr id="19" name="Slide Number Placeholder 5">
            <a:extLst>
              <a:ext uri="{FF2B5EF4-FFF2-40B4-BE49-F238E27FC236}"/>
            </a:extLst>
          </p:cNvPr>
          <p:cNvSpPr>
            <a:spLocks noGrp="1"/>
          </p:cNvSpPr>
          <p:nvPr>
            <p:ph type="sldNum" sz="quarter" idx="21"/>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A4359D65-A9ED-4945-B47D-CF725E6333CF}" type="slidenum">
              <a:rPr lang="en-US" altLang="ru-RU"/>
              <a:pPr>
                <a:defRPr/>
              </a:pPr>
              <a:t>‹#›</a:t>
            </a:fld>
            <a:endParaRPr lang="en-US" alt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Слайд з фотографією">
    <p:spTree>
      <p:nvGrpSpPr>
        <p:cNvPr id="1" name=""/>
        <p:cNvGrpSpPr/>
        <p:nvPr/>
      </p:nvGrpSpPr>
      <p:grpSpPr>
        <a:xfrm>
          <a:off x="0" y="0"/>
          <a:ext cx="0" cy="0"/>
          <a:chOff x="0" y="0"/>
          <a:chExt cx="0" cy="0"/>
        </a:xfrm>
      </p:grpSpPr>
      <p:cxnSp>
        <p:nvCxnSpPr>
          <p:cNvPr id="6"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4553165"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2" y="1290593"/>
            <a:ext cx="4553164"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11" name="Picture Placeholder 5"/>
          <p:cNvSpPr>
            <a:spLocks noGrp="1"/>
          </p:cNvSpPr>
          <p:nvPr>
            <p:ph type="pic" sz="quarter" idx="14"/>
          </p:nvPr>
        </p:nvSpPr>
        <p:spPr>
          <a:xfrm>
            <a:off x="5421313" y="468313"/>
            <a:ext cx="4778375" cy="6576372"/>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r>
              <a:rPr lang="ru-RU" noProof="0"/>
              <a:t>Вставка рисунка</a:t>
            </a:r>
            <a:endParaRPr lang="en-US" noProof="0" dirty="0"/>
          </a:p>
        </p:txBody>
      </p:sp>
      <p:sp>
        <p:nvSpPr>
          <p:cNvPr id="8" name="Slide Number Placeholder 5">
            <a:extLst>
              <a:ext uri="{FF2B5EF4-FFF2-40B4-BE49-F238E27FC236}"/>
            </a:extLst>
          </p:cNvPr>
          <p:cNvSpPr>
            <a:spLocks noGrp="1"/>
          </p:cNvSpPr>
          <p:nvPr>
            <p:ph type="sldNum" sz="quarter" idx="15"/>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79E73639-67E4-4D34-AC87-A8AD2CDA3C7F}" type="slidenum">
              <a:rPr lang="en-US" altLang="ru-RU"/>
              <a:pPr>
                <a:defRPr/>
              </a:pPr>
              <a:t>‹#›</a:t>
            </a:fld>
            <a:endParaRPr lang="en-US" alt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Слайд з фотографією (2 фото)">
    <p:spTree>
      <p:nvGrpSpPr>
        <p:cNvPr id="1" name=""/>
        <p:cNvGrpSpPr/>
        <p:nvPr/>
      </p:nvGrpSpPr>
      <p:grpSpPr>
        <a:xfrm>
          <a:off x="0" y="0"/>
          <a:ext cx="0" cy="0"/>
          <a:chOff x="0" y="0"/>
          <a:chExt cx="0" cy="0"/>
        </a:xfrm>
      </p:grpSpPr>
      <p:cxnSp>
        <p:nvCxnSpPr>
          <p:cNvPr id="7"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4553165"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2" y="1290593"/>
            <a:ext cx="4553164"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11" name="Picture Placeholder 5"/>
          <p:cNvSpPr>
            <a:spLocks noGrp="1"/>
          </p:cNvSpPr>
          <p:nvPr>
            <p:ph type="pic" sz="quarter" idx="14"/>
          </p:nvPr>
        </p:nvSpPr>
        <p:spPr>
          <a:xfrm>
            <a:off x="5421313" y="468313"/>
            <a:ext cx="4778375" cy="3242450"/>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r>
              <a:rPr lang="ru-RU" noProof="0"/>
              <a:t>Вставка рисунка</a:t>
            </a:r>
            <a:endParaRPr lang="en-US" noProof="0" dirty="0"/>
          </a:p>
        </p:txBody>
      </p:sp>
      <p:sp>
        <p:nvSpPr>
          <p:cNvPr id="15" name="Picture Placeholder 5"/>
          <p:cNvSpPr>
            <a:spLocks noGrp="1"/>
          </p:cNvSpPr>
          <p:nvPr>
            <p:ph type="pic" sz="quarter" idx="15"/>
          </p:nvPr>
        </p:nvSpPr>
        <p:spPr>
          <a:xfrm>
            <a:off x="5421313" y="3808575"/>
            <a:ext cx="4778375" cy="3242450"/>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r>
              <a:rPr lang="ru-RU" noProof="0"/>
              <a:t>Вставка рисунка</a:t>
            </a:r>
            <a:endParaRPr lang="en-US" noProof="0" dirty="0"/>
          </a:p>
        </p:txBody>
      </p:sp>
      <p:sp>
        <p:nvSpPr>
          <p:cNvPr id="9" name="Slide Number Placeholder 5">
            <a:extLst>
              <a:ext uri="{FF2B5EF4-FFF2-40B4-BE49-F238E27FC236}"/>
            </a:extLst>
          </p:cNvPr>
          <p:cNvSpPr>
            <a:spLocks noGrp="1"/>
          </p:cNvSpPr>
          <p:nvPr>
            <p:ph type="sldNum" sz="quarter" idx="16"/>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E67EFAC0-F44F-490B-B4FB-76DA19979544}" type="slidenum">
              <a:rPr lang="en-US" altLang="ru-RU"/>
              <a:pPr>
                <a:defRPr/>
              </a:pPr>
              <a:t>‹#›</a:t>
            </a:fld>
            <a:endParaRPr lang="en-US"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Слайд з текстом">
    <p:spTree>
      <p:nvGrpSpPr>
        <p:cNvPr id="1" name=""/>
        <p:cNvGrpSpPr/>
        <p:nvPr/>
      </p:nvGrpSpPr>
      <p:grpSpPr>
        <a:xfrm>
          <a:off x="0" y="0"/>
          <a:ext cx="0" cy="0"/>
          <a:chOff x="0" y="0"/>
          <a:chExt cx="0" cy="0"/>
        </a:xfrm>
      </p:grpSpPr>
      <p:cxnSp>
        <p:nvCxnSpPr>
          <p:cNvPr id="5"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1" y="1290593"/>
            <a:ext cx="8016479"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7" name="Slide Number Placeholder 5">
            <a:extLst>
              <a:ext uri="{FF2B5EF4-FFF2-40B4-BE49-F238E27FC236}"/>
            </a:extLst>
          </p:cNvPr>
          <p:cNvSpPr>
            <a:spLocks noGrp="1"/>
          </p:cNvSpPr>
          <p:nvPr>
            <p:ph type="sldNum" sz="quarter" idx="14"/>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7B30DCD9-2B0A-4645-A6CB-8FC41E7EFB77}"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Слайд розділу">
    <p:bg>
      <p:bgPr>
        <a:solidFill>
          <a:srgbClr val="0059AA"/>
        </a:solidFill>
        <a:effectLst/>
      </p:bgPr>
    </p:bg>
    <p:spTree>
      <p:nvGrpSpPr>
        <p:cNvPr id="1" name=""/>
        <p:cNvGrpSpPr/>
        <p:nvPr/>
      </p:nvGrpSpPr>
      <p:grpSpPr>
        <a:xfrm>
          <a:off x="0" y="0"/>
          <a:ext cx="0" cy="0"/>
          <a:chOff x="0" y="0"/>
          <a:chExt cx="0" cy="0"/>
        </a:xfrm>
      </p:grpSpPr>
      <p:cxnSp>
        <p:nvCxnSpPr>
          <p:cNvPr id="4" name="Straight Connector 8">
            <a:extLst>
              <a:ext uri="{FF2B5EF4-FFF2-40B4-BE49-F238E27FC236}"/>
            </a:extLst>
          </p:cNvPr>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chemeClr val="bg1"/>
                </a:solidFill>
                <a:latin typeface="Roboto Condensed Light" panose="02000000000000000000" pitchFamily="2" charset="0"/>
              </a:rPr>
              <a:t>Верховний Суд</a:t>
            </a:r>
            <a:endParaRPr lang="en-US" altLang="ru-RU" sz="1200">
              <a:solidFill>
                <a:schemeClr val="bg1"/>
              </a:solidFill>
              <a:latin typeface="Roboto Condensed Light" panose="02000000000000000000" pitchFamily="2" charset="0"/>
            </a:endParaRPr>
          </a:p>
        </p:txBody>
      </p:sp>
      <p:sp>
        <p:nvSpPr>
          <p:cNvPr id="2" name="Title 1"/>
          <p:cNvSpPr>
            <a:spLocks noGrp="1"/>
          </p:cNvSpPr>
          <p:nvPr>
            <p:ph type="ctrTitle"/>
          </p:nvPr>
        </p:nvSpPr>
        <p:spPr>
          <a:xfrm>
            <a:off x="454771" y="504928"/>
            <a:ext cx="9085342" cy="591083"/>
          </a:xfrm>
        </p:spPr>
        <p:txBody>
          <a:bodyPr>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a:t>Образец текста</a:t>
            </a:r>
          </a:p>
        </p:txBody>
      </p:sp>
      <p:sp>
        <p:nvSpPr>
          <p:cNvPr id="6" name="Slide Number Placeholder 5">
            <a:extLst>
              <a:ext uri="{FF2B5EF4-FFF2-40B4-BE49-F238E27FC236}"/>
            </a:extLst>
          </p:cNvPr>
          <p:cNvSpPr>
            <a:spLocks noGrp="1"/>
          </p:cNvSpPr>
          <p:nvPr>
            <p:ph type="sldNum" sz="quarter" idx="14"/>
          </p:nvPr>
        </p:nvSpPr>
        <p:spPr>
          <a:xfrm>
            <a:off x="7858125" y="6570663"/>
            <a:ext cx="2405063" cy="401637"/>
          </a:xfrm>
        </p:spPr>
        <p:txBody>
          <a:bodyPr/>
          <a:lstStyle>
            <a:lvl1pPr>
              <a:defRPr sz="1200">
                <a:solidFill>
                  <a:schemeClr val="bg1"/>
                </a:solidFill>
                <a:latin typeface="Roboto Condensed Light" pitchFamily="2" charset="0"/>
              </a:defRPr>
            </a:lvl1pPr>
          </a:lstStyle>
          <a:p>
            <a:pPr>
              <a:defRPr/>
            </a:pPr>
            <a:fld id="{271F94BB-D680-4D09-8BF1-1DD67AB3635C}" type="slidenum">
              <a:rPr lang="en-US" altLang="ru-RU"/>
              <a:pPr>
                <a:defRPr/>
              </a:pPr>
              <a:t>‹#›</a:t>
            </a:fld>
            <a:endParaRPr lang="en-US"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Слайд з інфографікою #1">
    <p:spTree>
      <p:nvGrpSpPr>
        <p:cNvPr id="1" name=""/>
        <p:cNvGrpSpPr/>
        <p:nvPr/>
      </p:nvGrpSpPr>
      <p:grpSpPr>
        <a:xfrm>
          <a:off x="0" y="0"/>
          <a:ext cx="0" cy="0"/>
          <a:chOff x="0" y="0"/>
          <a:chExt cx="0" cy="0"/>
        </a:xfrm>
      </p:grpSpPr>
      <p:cxnSp>
        <p:nvCxnSpPr>
          <p:cNvPr id="5"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7" name="Chart Placeholder 6"/>
          <p:cNvSpPr>
            <a:spLocks noGrp="1"/>
          </p:cNvSpPr>
          <p:nvPr>
            <p:ph type="chart" sz="quarter" idx="14"/>
          </p:nvPr>
        </p:nvSpPr>
        <p:spPr>
          <a:xfrm>
            <a:off x="454025" y="1381125"/>
            <a:ext cx="8745538" cy="4946650"/>
          </a:xfrm>
        </p:spPr>
        <p:txBody>
          <a:bodyPr rtlCol="0">
            <a:normAutofit/>
          </a:bodyPr>
          <a:lstStyle>
            <a:lvl1pPr>
              <a:defRPr sz="2400" b="0" i="0">
                <a:solidFill>
                  <a:srgbClr val="00274E"/>
                </a:solidFill>
                <a:latin typeface="Roboto Condensed Light" charset="0"/>
                <a:ea typeface="Roboto Condensed Light" charset="0"/>
                <a:cs typeface="Roboto Condensed Light" charset="0"/>
              </a:defRPr>
            </a:lvl1pPr>
          </a:lstStyle>
          <a:p>
            <a:pPr lvl="0"/>
            <a:endParaRPr lang="en-US" noProof="0"/>
          </a:p>
        </p:txBody>
      </p:sp>
      <p:sp>
        <p:nvSpPr>
          <p:cNvPr id="8" name="Slide Number Placeholder 5">
            <a:extLst>
              <a:ext uri="{FF2B5EF4-FFF2-40B4-BE49-F238E27FC236}"/>
            </a:extLst>
          </p:cNvPr>
          <p:cNvSpPr>
            <a:spLocks noGrp="1"/>
          </p:cNvSpPr>
          <p:nvPr>
            <p:ph type="sldNum" sz="quarter" idx="15"/>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3B1CC1F5-574F-46FB-AF31-967586F3A841}" type="slidenum">
              <a:rPr lang="en-US" altLang="ru-RU"/>
              <a:pPr>
                <a:defRPr/>
              </a:pPr>
              <a:t>‹#›</a:t>
            </a:fld>
            <a:endParaRPr lang="en-US"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Слайд з інфографікою #2">
    <p:spTree>
      <p:nvGrpSpPr>
        <p:cNvPr id="1" name=""/>
        <p:cNvGrpSpPr/>
        <p:nvPr/>
      </p:nvGrpSpPr>
      <p:grpSpPr>
        <a:xfrm>
          <a:off x="0" y="0"/>
          <a:ext cx="0" cy="0"/>
          <a:chOff x="0" y="0"/>
          <a:chExt cx="0" cy="0"/>
        </a:xfrm>
      </p:grpSpPr>
      <p:cxnSp>
        <p:nvCxnSpPr>
          <p:cNvPr id="5"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7" name="Chart Placeholder 6"/>
          <p:cNvSpPr>
            <a:spLocks noGrp="1"/>
          </p:cNvSpPr>
          <p:nvPr>
            <p:ph type="chart" sz="quarter" idx="14"/>
          </p:nvPr>
        </p:nvSpPr>
        <p:spPr>
          <a:xfrm>
            <a:off x="454024" y="1381125"/>
            <a:ext cx="9809311" cy="4946650"/>
          </a:xfrm>
        </p:spPr>
        <p:txBody>
          <a:bodyPr rtlCol="0">
            <a:normAutofit/>
          </a:bodyPr>
          <a:lstStyle>
            <a:lvl1pPr>
              <a:defRPr sz="2400" b="0" i="0">
                <a:solidFill>
                  <a:srgbClr val="00274E"/>
                </a:solidFill>
                <a:latin typeface="Roboto Condensed Light" charset="0"/>
                <a:ea typeface="Roboto Condensed Light" charset="0"/>
                <a:cs typeface="Roboto Condensed Light" charset="0"/>
              </a:defRPr>
            </a:lvl1pPr>
          </a:lstStyle>
          <a:p>
            <a:pPr lvl="0"/>
            <a:endParaRPr lang="en-US" noProof="0"/>
          </a:p>
        </p:txBody>
      </p:sp>
      <p:sp>
        <p:nvSpPr>
          <p:cNvPr id="8" name="Slide Number Placeholder 5">
            <a:extLst>
              <a:ext uri="{FF2B5EF4-FFF2-40B4-BE49-F238E27FC236}"/>
            </a:extLst>
          </p:cNvPr>
          <p:cNvSpPr>
            <a:spLocks noGrp="1"/>
          </p:cNvSpPr>
          <p:nvPr>
            <p:ph type="sldNum" sz="quarter" idx="15"/>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E310DE80-2831-4EBC-968F-AB878CACE24B}" type="slidenum">
              <a:rPr lang="en-US" altLang="ru-RU"/>
              <a:pPr>
                <a:defRPr/>
              </a:pPr>
              <a:t>‹#›</a:t>
            </a:fld>
            <a:endParaRPr lang="en-US"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Акцент-слайд з текстом і списком">
    <p:bg>
      <p:bgPr>
        <a:solidFill>
          <a:srgbClr val="00274E"/>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extLst>
          </p:cNvPr>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chemeClr val="bg1"/>
                </a:solidFill>
                <a:latin typeface="Roboto Condensed Light" panose="02000000000000000000" pitchFamily="2" charset="0"/>
              </a:rPr>
              <a:t>Верховний Суд</a:t>
            </a:r>
            <a:endParaRPr lang="en-US" altLang="ru-RU" sz="1200">
              <a:solidFill>
                <a:schemeClr val="bg1"/>
              </a:solidFill>
              <a:latin typeface="Roboto Condensed Light" panose="02000000000000000000" pitchFamily="2" charset="0"/>
            </a:endParaRPr>
          </a:p>
        </p:txBody>
      </p:sp>
      <p:sp>
        <p:nvSpPr>
          <p:cNvPr id="4" name="Title 1"/>
          <p:cNvSpPr>
            <a:spLocks noGrp="1"/>
          </p:cNvSpPr>
          <p:nvPr>
            <p:ph type="ctrTitle"/>
          </p:nvPr>
        </p:nvSpPr>
        <p:spPr>
          <a:xfrm>
            <a:off x="454771" y="376912"/>
            <a:ext cx="9085342" cy="591083"/>
          </a:xfrm>
        </p:spPr>
        <p:txBody>
          <a:bodyPr/>
          <a:lstStyle>
            <a:lvl1pPr algn="l">
              <a:defRPr sz="3600" b="0" i="0" baseline="0">
                <a:solidFill>
                  <a:schemeClr val="bg1"/>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5" name="Subtitle 2"/>
          <p:cNvSpPr>
            <a:spLocks noGrp="1"/>
          </p:cNvSpPr>
          <p:nvPr>
            <p:ph type="subTitle" idx="1"/>
          </p:nvPr>
        </p:nvSpPr>
        <p:spPr>
          <a:xfrm>
            <a:off x="454771" y="1290594"/>
            <a:ext cx="9412243" cy="1590830"/>
          </a:xfrm>
        </p:spPr>
        <p:txBody>
          <a:bodyPr>
            <a:noAutofit/>
          </a:bodyPr>
          <a:lstStyle>
            <a:lvl1pPr marL="0" indent="0" algn="l">
              <a:lnSpc>
                <a:spcPct val="114000"/>
              </a:lnSpc>
              <a:spcBef>
                <a:spcPts val="0"/>
              </a:spcBef>
              <a:buNone/>
              <a:defRPr sz="2600" b="0" i="0">
                <a:solidFill>
                  <a:schemeClr val="bg1"/>
                </a:solidFill>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7"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a:t>Образец текста</a:t>
            </a:r>
          </a:p>
        </p:txBody>
      </p:sp>
      <p:sp>
        <p:nvSpPr>
          <p:cNvPr id="10" name="Text Placeholder 5"/>
          <p:cNvSpPr>
            <a:spLocks noGrp="1"/>
          </p:cNvSpPr>
          <p:nvPr>
            <p:ph type="body" sz="quarter" idx="14"/>
          </p:nvPr>
        </p:nvSpPr>
        <p:spPr>
          <a:xfrm>
            <a:off x="454398" y="3133775"/>
            <a:ext cx="6371704" cy="2560900"/>
          </a:xfrm>
        </p:spPr>
        <p:txBody>
          <a:bodyPr/>
          <a:lstStyle>
            <a:lvl1pPr>
              <a:lnSpc>
                <a:spcPct val="114000"/>
              </a:lnSpc>
              <a:spcBef>
                <a:spcPts val="0"/>
              </a:spcBef>
              <a:defRPr sz="2600" b="0" i="0">
                <a:solidFill>
                  <a:schemeClr val="bg1"/>
                </a:solidFill>
                <a:latin typeface="Roboto Condensed Light" charset="0"/>
                <a:ea typeface="Roboto Condensed Light" charset="0"/>
                <a:cs typeface="Roboto Condensed Light" charset="0"/>
              </a:defRPr>
            </a:lvl1pPr>
          </a:lstStyle>
          <a:p>
            <a:pPr lvl="0"/>
            <a:r>
              <a:rPr lang="ru-RU"/>
              <a:t>Образец текста</a:t>
            </a:r>
          </a:p>
        </p:txBody>
      </p:sp>
      <p:sp>
        <p:nvSpPr>
          <p:cNvPr id="9" name="Slide Number Placeholder 5">
            <a:extLst>
              <a:ext uri="{FF2B5EF4-FFF2-40B4-BE49-F238E27FC236}"/>
            </a:extLst>
          </p:cNvPr>
          <p:cNvSpPr>
            <a:spLocks noGrp="1"/>
          </p:cNvSpPr>
          <p:nvPr>
            <p:ph type="sldNum" sz="quarter" idx="15"/>
          </p:nvPr>
        </p:nvSpPr>
        <p:spPr>
          <a:xfrm>
            <a:off x="7858125" y="6570663"/>
            <a:ext cx="2405063" cy="401637"/>
          </a:xfrm>
        </p:spPr>
        <p:txBody>
          <a:bodyPr/>
          <a:lstStyle>
            <a:lvl1pPr>
              <a:defRPr sz="1200">
                <a:solidFill>
                  <a:schemeClr val="bg1"/>
                </a:solidFill>
                <a:latin typeface="Roboto Condensed Light" pitchFamily="2" charset="0"/>
              </a:defRPr>
            </a:lvl1pPr>
          </a:lstStyle>
          <a:p>
            <a:pPr>
              <a:defRPr/>
            </a:pPr>
            <a:fld id="{F6B73570-07D0-4494-9A2D-A4B24BCCB87D}" type="slidenum">
              <a:rPr lang="en-US" altLang="ru-RU"/>
              <a:pPr>
                <a:defRPr/>
              </a:pPr>
              <a:t>‹#›</a:t>
            </a:fld>
            <a:endParaRPr lang="en-US"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Акцент-слайд з цитатою">
    <p:bg>
      <p:bgPr>
        <a:solidFill>
          <a:srgbClr val="0059AA"/>
        </a:solidFill>
        <a:effectLst/>
      </p:bgPr>
    </p:bg>
    <p:spTree>
      <p:nvGrpSpPr>
        <p:cNvPr id="1" name=""/>
        <p:cNvGrpSpPr/>
        <p:nvPr/>
      </p:nvGrpSpPr>
      <p:grpSpPr>
        <a:xfrm>
          <a:off x="0" y="0"/>
          <a:ext cx="0" cy="0"/>
          <a:chOff x="0" y="0"/>
          <a:chExt cx="0" cy="0"/>
        </a:xfrm>
      </p:grpSpPr>
      <p:cxnSp>
        <p:nvCxnSpPr>
          <p:cNvPr id="4" name="Straight Connector 5">
            <a:extLst>
              <a:ext uri="{FF2B5EF4-FFF2-40B4-BE49-F238E27FC236}"/>
            </a:extLst>
          </p:cNvPr>
          <p:cNvCxnSpPr/>
          <p:nvPr userDrawn="1"/>
        </p:nvCxnSpPr>
        <p:spPr>
          <a:xfrm>
            <a:off x="541338" y="6964363"/>
            <a:ext cx="336550"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chemeClr val="bg1"/>
                </a:solidFill>
                <a:latin typeface="Roboto Condensed Light" panose="02000000000000000000" pitchFamily="2" charset="0"/>
              </a:rPr>
              <a:t>Верховний Суд</a:t>
            </a:r>
            <a:endParaRPr lang="en-US" altLang="ru-RU" sz="1200">
              <a:solidFill>
                <a:schemeClr val="bg1"/>
              </a:solidFill>
              <a:latin typeface="Roboto Condensed Light" panose="02000000000000000000" pitchFamily="2" charset="0"/>
            </a:endParaRPr>
          </a:p>
        </p:txBody>
      </p:sp>
      <p:sp>
        <p:nvSpPr>
          <p:cNvPr id="7"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ru-RU"/>
              <a:t>Образец текста</a:t>
            </a:r>
          </a:p>
        </p:txBody>
      </p:sp>
      <p:sp>
        <p:nvSpPr>
          <p:cNvPr id="12" name="Title 1"/>
          <p:cNvSpPr>
            <a:spLocks noGrp="1"/>
          </p:cNvSpPr>
          <p:nvPr>
            <p:ph type="ctrTitle"/>
          </p:nvPr>
        </p:nvSpPr>
        <p:spPr>
          <a:xfrm>
            <a:off x="454771" y="387545"/>
            <a:ext cx="9085342" cy="4503432"/>
          </a:xfrm>
        </p:spPr>
        <p:txBody>
          <a:bodyPr>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6" name="Slide Number Placeholder 5">
            <a:extLst>
              <a:ext uri="{FF2B5EF4-FFF2-40B4-BE49-F238E27FC236}"/>
            </a:extLst>
          </p:cNvPr>
          <p:cNvSpPr>
            <a:spLocks noGrp="1"/>
          </p:cNvSpPr>
          <p:nvPr>
            <p:ph type="sldNum" sz="quarter" idx="14"/>
          </p:nvPr>
        </p:nvSpPr>
        <p:spPr>
          <a:xfrm>
            <a:off x="7858125" y="6570663"/>
            <a:ext cx="2405063" cy="401637"/>
          </a:xfrm>
        </p:spPr>
        <p:txBody>
          <a:bodyPr/>
          <a:lstStyle>
            <a:lvl1pPr>
              <a:defRPr sz="1200">
                <a:solidFill>
                  <a:schemeClr val="bg1"/>
                </a:solidFill>
                <a:latin typeface="Roboto Condensed Light" pitchFamily="2" charset="0"/>
              </a:defRPr>
            </a:lvl1pPr>
          </a:lstStyle>
          <a:p>
            <a:pPr>
              <a:defRPr/>
            </a:pPr>
            <a:fld id="{46BD9E8F-B7F0-48D9-9B16-F5DCE018E871}" type="slidenum">
              <a:rPr lang="en-US" altLang="ru-RU"/>
              <a:pPr>
                <a:defRPr/>
              </a:pPr>
              <a:t>‹#›</a:t>
            </a:fld>
            <a:endParaRPr lang="en-US"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Слайд з таблицею">
    <p:bg>
      <p:bgPr>
        <a:solidFill>
          <a:srgbClr val="EFE7E3"/>
        </a:solidFill>
        <a:effectLst/>
      </p:bgPr>
    </p:bg>
    <p:spTree>
      <p:nvGrpSpPr>
        <p:cNvPr id="1" name=""/>
        <p:cNvGrpSpPr/>
        <p:nvPr/>
      </p:nvGrpSpPr>
      <p:grpSpPr>
        <a:xfrm>
          <a:off x="0" y="0"/>
          <a:ext cx="0" cy="0"/>
          <a:chOff x="0" y="0"/>
          <a:chExt cx="0" cy="0"/>
        </a:xfrm>
      </p:grpSpPr>
      <p:cxnSp>
        <p:nvCxnSpPr>
          <p:cNvPr id="5"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10" name="Table Placeholder 3"/>
          <p:cNvSpPr>
            <a:spLocks noGrp="1"/>
          </p:cNvSpPr>
          <p:nvPr>
            <p:ph type="tbl" sz="quarter" idx="15"/>
          </p:nvPr>
        </p:nvSpPr>
        <p:spPr>
          <a:xfrm>
            <a:off x="454025" y="1381125"/>
            <a:ext cx="9809163" cy="4946650"/>
          </a:xfrm>
        </p:spPr>
        <p:txBody>
          <a:bodyPr rtlCol="0">
            <a:normAutofit/>
          </a:bodyPr>
          <a:lstStyle>
            <a:lvl1pPr>
              <a:defRPr sz="1800" b="0" i="0">
                <a:solidFill>
                  <a:srgbClr val="00274E"/>
                </a:solidFill>
                <a:latin typeface="Roboto Condensed Light" charset="0"/>
                <a:ea typeface="Roboto Condensed Light" charset="0"/>
                <a:cs typeface="Roboto Condensed Light" charset="0"/>
              </a:defRPr>
            </a:lvl1pPr>
          </a:lstStyle>
          <a:p>
            <a:pPr lvl="0"/>
            <a:endParaRPr lang="en-US" noProof="0" dirty="0"/>
          </a:p>
        </p:txBody>
      </p:sp>
      <p:sp>
        <p:nvSpPr>
          <p:cNvPr id="7" name="Slide Number Placeholder 5">
            <a:extLst>
              <a:ext uri="{FF2B5EF4-FFF2-40B4-BE49-F238E27FC236}"/>
            </a:extLst>
          </p:cNvPr>
          <p:cNvSpPr>
            <a:spLocks noGrp="1"/>
          </p:cNvSpPr>
          <p:nvPr>
            <p:ph type="sldNum" sz="quarter" idx="16"/>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41467166-8E36-4728-BE40-72B5F26AEE24}" type="slidenum">
              <a:rPr lang="en-US" altLang="ru-RU"/>
              <a:pPr>
                <a:defRPr/>
              </a:pPr>
              <a:t>‹#›</a:t>
            </a:fld>
            <a:endParaRPr lang="en-US"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Слайд зі списком">
    <p:spTree>
      <p:nvGrpSpPr>
        <p:cNvPr id="1" name=""/>
        <p:cNvGrpSpPr/>
        <p:nvPr/>
      </p:nvGrpSpPr>
      <p:grpSpPr>
        <a:xfrm>
          <a:off x="0" y="0"/>
          <a:ext cx="0" cy="0"/>
          <a:chOff x="0" y="0"/>
          <a:chExt cx="0" cy="0"/>
        </a:xfrm>
      </p:grpSpPr>
      <p:cxnSp>
        <p:nvCxnSpPr>
          <p:cNvPr id="5" name="Straight Connector 8">
            <a:extLst>
              <a:ext uri="{FF2B5EF4-FFF2-40B4-BE49-F238E27FC236}"/>
            </a:extLst>
          </p:cNvPr>
          <p:cNvCxnSpPr/>
          <p:nvPr userDrawn="1"/>
        </p:nvCxnSpPr>
        <p:spPr>
          <a:xfrm>
            <a:off x="541338" y="6964363"/>
            <a:ext cx="336550"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extLst>
          </p:cNvPr>
          <p:cNvSpPr txBox="1">
            <a:spLocks/>
          </p:cNvSpPr>
          <p:nvPr userDrawn="1"/>
        </p:nvSpPr>
        <p:spPr>
          <a:xfrm>
            <a:off x="439738" y="6583363"/>
            <a:ext cx="1158875" cy="403225"/>
          </a:xfrm>
          <a:prstGeom prst="rect">
            <a:avLst/>
          </a:prstGeom>
        </p:spPr>
        <p:txBody>
          <a:bodyPr anchor="ctr"/>
          <a:lstStyle>
            <a:lvl1pPr defTabSz="1008063">
              <a:defRPr sz="1900">
                <a:solidFill>
                  <a:schemeClr val="tx1"/>
                </a:solidFill>
                <a:latin typeface="Arial" panose="020B0604020202020204" pitchFamily="34" charset="0"/>
                <a:cs typeface="Arial" panose="020B0604020202020204" pitchFamily="34" charset="0"/>
              </a:defRPr>
            </a:lvl1pPr>
            <a:lvl2pPr marL="742950" indent="-285750" defTabSz="1008063">
              <a:defRPr sz="1900">
                <a:solidFill>
                  <a:schemeClr val="tx1"/>
                </a:solidFill>
                <a:latin typeface="Arial" panose="020B0604020202020204" pitchFamily="34" charset="0"/>
                <a:cs typeface="Arial" panose="020B0604020202020204" pitchFamily="34" charset="0"/>
              </a:defRPr>
            </a:lvl2pPr>
            <a:lvl3pPr marL="1143000" indent="-228600" defTabSz="1008063">
              <a:defRPr sz="1900">
                <a:solidFill>
                  <a:schemeClr val="tx1"/>
                </a:solidFill>
                <a:latin typeface="Arial" panose="020B0604020202020204" pitchFamily="34" charset="0"/>
                <a:cs typeface="Arial" panose="020B0604020202020204" pitchFamily="34" charset="0"/>
              </a:defRPr>
            </a:lvl3pPr>
            <a:lvl4pPr marL="1600200" indent="-228600" defTabSz="1008063">
              <a:defRPr sz="1900">
                <a:solidFill>
                  <a:schemeClr val="tx1"/>
                </a:solidFill>
                <a:latin typeface="Arial" panose="020B0604020202020204" pitchFamily="34" charset="0"/>
                <a:cs typeface="Arial" panose="020B0604020202020204" pitchFamily="34" charset="0"/>
              </a:defRPr>
            </a:lvl4pPr>
            <a:lvl5pPr marL="2057400" indent="-228600" defTabSz="1008063">
              <a:defRPr sz="1900">
                <a:solidFill>
                  <a:schemeClr val="tx1"/>
                </a:solidFill>
                <a:latin typeface="Arial" panose="020B0604020202020204" pitchFamily="34" charset="0"/>
                <a:cs typeface="Arial" panose="020B0604020202020204" pitchFamily="34" charset="0"/>
              </a:defRPr>
            </a:lvl5pPr>
            <a:lvl6pPr marL="25146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6pPr>
            <a:lvl7pPr marL="29718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7pPr>
            <a:lvl8pPr marL="34290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8pPr>
            <a:lvl9pPr marL="3886200" indent="-228600" defTabSz="1008063" eaLnBrk="0" fontAlgn="base" hangingPunct="0">
              <a:spcBef>
                <a:spcPct val="0"/>
              </a:spcBef>
              <a:spcAft>
                <a:spcPct val="0"/>
              </a:spcAft>
              <a:defRPr sz="1900">
                <a:solidFill>
                  <a:schemeClr val="tx1"/>
                </a:solidFill>
                <a:latin typeface="Arial" panose="020B0604020202020204" pitchFamily="34" charset="0"/>
                <a:cs typeface="Arial" panose="020B0604020202020204" pitchFamily="34" charset="0"/>
              </a:defRPr>
            </a:lvl9pPr>
          </a:lstStyle>
          <a:p>
            <a:pPr eaLnBrk="1" hangingPunct="1">
              <a:lnSpc>
                <a:spcPct val="114000"/>
              </a:lnSpc>
              <a:buFont typeface="Arial" panose="020B0604020202020204" pitchFamily="34" charset="0"/>
              <a:buNone/>
              <a:defRPr/>
            </a:pPr>
            <a:r>
              <a:rPr lang="uk-UA" altLang="ru-RU" sz="1200">
                <a:solidFill>
                  <a:srgbClr val="00274E"/>
                </a:solidFill>
                <a:latin typeface="Roboto Condensed Light" panose="02000000000000000000" pitchFamily="2" charset="0"/>
              </a:rPr>
              <a:t>Верховний Суд</a:t>
            </a:r>
            <a:endParaRPr lang="en-US" altLang="ru-RU" sz="1200">
              <a:solidFill>
                <a:srgbClr val="00274E"/>
              </a:solidFill>
              <a:latin typeface="Roboto Condensed Light" panose="02000000000000000000" pitchFamily="2" charset="0"/>
            </a:endParaRPr>
          </a:p>
        </p:txBody>
      </p:sp>
      <p:sp>
        <p:nvSpPr>
          <p:cNvPr id="2" name="Title 1"/>
          <p:cNvSpPr>
            <a:spLocks noGrp="1"/>
          </p:cNvSpPr>
          <p:nvPr>
            <p:ph type="ctrTitle"/>
          </p:nvPr>
        </p:nvSpPr>
        <p:spPr>
          <a:xfrm>
            <a:off x="454771" y="376912"/>
            <a:ext cx="9085342" cy="591083"/>
          </a:xfrm>
        </p:spPr>
        <p:txBody>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ru-RU"/>
              <a:t>Образец заголовка</a:t>
            </a:r>
            <a:endParaRPr lang="en-US" dirty="0"/>
          </a:p>
        </p:txBody>
      </p:sp>
      <p:sp>
        <p:nvSpPr>
          <p:cNvPr id="3" name="Subtitle 2"/>
          <p:cNvSpPr>
            <a:spLocks noGrp="1"/>
          </p:cNvSpPr>
          <p:nvPr>
            <p:ph type="subTitle" idx="1"/>
          </p:nvPr>
        </p:nvSpPr>
        <p:spPr>
          <a:xfrm>
            <a:off x="454772" y="1290593"/>
            <a:ext cx="3776986" cy="3606721"/>
          </a:xfrm>
        </p:spPr>
        <p:txBody>
          <a:bodyPr>
            <a:noAutofit/>
          </a:bodyPr>
          <a:lstStyle>
            <a:lvl1pPr marL="285750" marR="0" indent="-285750" algn="l" defTabSz="1008400" rtl="0" eaLnBrk="1" fontAlgn="auto" latinLnBrk="0" hangingPunct="1">
              <a:lnSpc>
                <a:spcPct val="114000"/>
              </a:lnSpc>
              <a:spcBef>
                <a:spcPts val="0"/>
              </a:spcBef>
              <a:spcAft>
                <a:spcPts val="0"/>
              </a:spcAft>
              <a:buClrTx/>
              <a:buSzTx/>
              <a:buFont typeface="Arial" charset="0"/>
              <a:buChar char="•"/>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ru-RU"/>
              <a:t>Образец подзаголовка</a:t>
            </a:r>
            <a:endParaRPr lang="en-US" dirty="0"/>
          </a:p>
        </p:txBody>
      </p:sp>
      <p:sp>
        <p:nvSpPr>
          <p:cNvPr id="13" name="Text Placeholder 12"/>
          <p:cNvSpPr>
            <a:spLocks noGrp="1"/>
          </p:cNvSpPr>
          <p:nvPr>
            <p:ph type="body" sz="quarter" idx="13"/>
          </p:nvPr>
        </p:nvSpPr>
        <p:spPr>
          <a:xfrm>
            <a:off x="1784253" y="6661398"/>
            <a:ext cx="5364366" cy="325056"/>
          </a:xfrm>
        </p:spPr>
        <p:txBody>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ru-RU"/>
              <a:t>Образец текста</a:t>
            </a:r>
          </a:p>
        </p:txBody>
      </p:sp>
      <p:sp>
        <p:nvSpPr>
          <p:cNvPr id="7" name="Slide Number Placeholder 5">
            <a:extLst>
              <a:ext uri="{FF2B5EF4-FFF2-40B4-BE49-F238E27FC236}"/>
            </a:extLst>
          </p:cNvPr>
          <p:cNvSpPr>
            <a:spLocks noGrp="1"/>
          </p:cNvSpPr>
          <p:nvPr>
            <p:ph type="sldNum" sz="quarter" idx="14"/>
          </p:nvPr>
        </p:nvSpPr>
        <p:spPr>
          <a:xfrm>
            <a:off x="7858125" y="6570663"/>
            <a:ext cx="2405063" cy="401637"/>
          </a:xfrm>
        </p:spPr>
        <p:txBody>
          <a:bodyPr/>
          <a:lstStyle>
            <a:lvl1pPr>
              <a:defRPr sz="1200">
                <a:solidFill>
                  <a:srgbClr val="00274E"/>
                </a:solidFill>
                <a:latin typeface="Roboto Condensed Light" pitchFamily="2" charset="0"/>
              </a:defRPr>
            </a:lvl1pPr>
          </a:lstStyle>
          <a:p>
            <a:pPr>
              <a:defRPr/>
            </a:pPr>
            <a:fld id="{118F60D1-240B-419B-A287-2EF89480040A}"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735013" y="403225"/>
            <a:ext cx="9218612" cy="1460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noChangeArrowheads="1"/>
          </p:cNvSpPr>
          <p:nvPr>
            <p:ph type="body" idx="1"/>
          </p:nvPr>
        </p:nvSpPr>
        <p:spPr bwMode="auto">
          <a:xfrm>
            <a:off x="735013" y="2012950"/>
            <a:ext cx="9218612" cy="479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a:extLst>
              <a:ext uri="{FF2B5EF4-FFF2-40B4-BE49-F238E27FC236}"/>
            </a:extLst>
          </p:cNvPr>
          <p:cNvSpPr>
            <a:spLocks noGrp="1"/>
          </p:cNvSpPr>
          <p:nvPr>
            <p:ph type="dt" sz="half" idx="2"/>
          </p:nvPr>
        </p:nvSpPr>
        <p:spPr>
          <a:xfrm>
            <a:off x="735013" y="7010400"/>
            <a:ext cx="2405062" cy="401638"/>
          </a:xfrm>
          <a:prstGeom prst="rect">
            <a:avLst/>
          </a:prstGeom>
        </p:spPr>
        <p:txBody>
          <a:bodyPr vert="horz" lIns="91440" tIns="45720" rIns="91440" bIns="45720" rtlCol="0" anchor="ctr"/>
          <a:lstStyle>
            <a:lvl1pPr algn="l" defTabSz="995507" eaLnBrk="1" fontAlgn="auto" hangingPunct="1">
              <a:spcBef>
                <a:spcPts val="0"/>
              </a:spcBef>
              <a:spcAft>
                <a:spcPts val="0"/>
              </a:spcAft>
              <a:defRPr sz="1323">
                <a:solidFill>
                  <a:schemeClr val="tx1">
                    <a:tint val="75000"/>
                  </a:schemeClr>
                </a:solidFill>
                <a:latin typeface="+mn-lt"/>
                <a:cs typeface="+mn-cs"/>
              </a:defRPr>
            </a:lvl1pPr>
          </a:lstStyle>
          <a:p>
            <a:pPr>
              <a:defRPr/>
            </a:pPr>
            <a:fld id="{B2969688-C3F9-47BA-ACFB-F32AA98F056A}" type="datetime1">
              <a:rPr lang="en-US"/>
              <a:pPr>
                <a:defRPr/>
              </a:pPr>
              <a:t>7/10/2019</a:t>
            </a:fld>
            <a:endParaRPr lang="en-US"/>
          </a:p>
        </p:txBody>
      </p:sp>
      <p:sp>
        <p:nvSpPr>
          <p:cNvPr id="5" name="Footer Placeholder 4">
            <a:extLst>
              <a:ext uri="{FF2B5EF4-FFF2-40B4-BE49-F238E27FC236}"/>
            </a:extLst>
          </p:cNvPr>
          <p:cNvSpPr>
            <a:spLocks noGrp="1"/>
          </p:cNvSpPr>
          <p:nvPr>
            <p:ph type="ftr" sz="quarter" idx="3"/>
          </p:nvPr>
        </p:nvSpPr>
        <p:spPr>
          <a:xfrm>
            <a:off x="3540125" y="7010400"/>
            <a:ext cx="3608388" cy="401638"/>
          </a:xfrm>
          <a:prstGeom prst="rect">
            <a:avLst/>
          </a:prstGeom>
        </p:spPr>
        <p:txBody>
          <a:bodyPr vert="horz" lIns="91440" tIns="45720" rIns="91440" bIns="45720" rtlCol="0" anchor="ctr"/>
          <a:lstStyle>
            <a:lvl1pPr algn="ctr" defTabSz="995507" eaLnBrk="1" fontAlgn="auto" hangingPunct="1">
              <a:spcBef>
                <a:spcPts val="0"/>
              </a:spcBef>
              <a:spcAft>
                <a:spcPts val="0"/>
              </a:spcAft>
              <a:defRPr sz="1323">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extLst>
          </p:cNvPr>
          <p:cNvSpPr>
            <a:spLocks noGrp="1"/>
          </p:cNvSpPr>
          <p:nvPr>
            <p:ph type="sldNum" sz="quarter" idx="4"/>
          </p:nvPr>
        </p:nvSpPr>
        <p:spPr>
          <a:xfrm>
            <a:off x="7548563" y="7010400"/>
            <a:ext cx="2405062" cy="401638"/>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00">
                <a:solidFill>
                  <a:srgbClr val="898989"/>
                </a:solidFill>
                <a:latin typeface="Calibri" pitchFamily="34" charset="0"/>
              </a:defRPr>
            </a:lvl1pPr>
          </a:lstStyle>
          <a:p>
            <a:pPr>
              <a:defRPr/>
            </a:pPr>
            <a:fld id="{71861B48-D7BE-45FA-AD7B-7BA9CC267F42}"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hdr="0" ftr="0" dt="0"/>
  <p:txStyles>
    <p:titleStyle>
      <a:lvl1pPr algn="l" defTabSz="1008063" rtl="0" eaLnBrk="0" fontAlgn="base" hangingPunct="0">
        <a:lnSpc>
          <a:spcPct val="90000"/>
        </a:lnSpc>
        <a:spcBef>
          <a:spcPct val="0"/>
        </a:spcBef>
        <a:spcAft>
          <a:spcPct val="0"/>
        </a:spcAft>
        <a:defRPr sz="4800" kern="1200">
          <a:solidFill>
            <a:schemeClr val="tx1"/>
          </a:solidFill>
          <a:latin typeface="+mj-lt"/>
          <a:ea typeface="+mj-ea"/>
          <a:cs typeface="+mj-cs"/>
        </a:defRPr>
      </a:lvl1pPr>
      <a:lvl2pPr algn="l" defTabSz="1008063" rtl="0" eaLnBrk="0" fontAlgn="base" hangingPunct="0">
        <a:lnSpc>
          <a:spcPct val="90000"/>
        </a:lnSpc>
        <a:spcBef>
          <a:spcPct val="0"/>
        </a:spcBef>
        <a:spcAft>
          <a:spcPct val="0"/>
        </a:spcAft>
        <a:defRPr sz="4800">
          <a:solidFill>
            <a:schemeClr val="tx1"/>
          </a:solidFill>
          <a:latin typeface="Calibri Light" panose="020F0302020204030204" pitchFamily="34" charset="0"/>
        </a:defRPr>
      </a:lvl2pPr>
      <a:lvl3pPr algn="l" defTabSz="1008063" rtl="0" eaLnBrk="0" fontAlgn="base" hangingPunct="0">
        <a:lnSpc>
          <a:spcPct val="90000"/>
        </a:lnSpc>
        <a:spcBef>
          <a:spcPct val="0"/>
        </a:spcBef>
        <a:spcAft>
          <a:spcPct val="0"/>
        </a:spcAft>
        <a:defRPr sz="4800">
          <a:solidFill>
            <a:schemeClr val="tx1"/>
          </a:solidFill>
          <a:latin typeface="Calibri Light" panose="020F0302020204030204" pitchFamily="34" charset="0"/>
        </a:defRPr>
      </a:lvl3pPr>
      <a:lvl4pPr algn="l" defTabSz="1008063" rtl="0" eaLnBrk="0" fontAlgn="base" hangingPunct="0">
        <a:lnSpc>
          <a:spcPct val="90000"/>
        </a:lnSpc>
        <a:spcBef>
          <a:spcPct val="0"/>
        </a:spcBef>
        <a:spcAft>
          <a:spcPct val="0"/>
        </a:spcAft>
        <a:defRPr sz="4800">
          <a:solidFill>
            <a:schemeClr val="tx1"/>
          </a:solidFill>
          <a:latin typeface="Calibri Light" panose="020F0302020204030204" pitchFamily="34" charset="0"/>
        </a:defRPr>
      </a:lvl4pPr>
      <a:lvl5pPr algn="l" defTabSz="1008063" rtl="0" eaLnBrk="0" fontAlgn="base" hangingPunct="0">
        <a:lnSpc>
          <a:spcPct val="90000"/>
        </a:lnSpc>
        <a:spcBef>
          <a:spcPct val="0"/>
        </a:spcBef>
        <a:spcAft>
          <a:spcPct val="0"/>
        </a:spcAft>
        <a:defRPr sz="4800">
          <a:solidFill>
            <a:schemeClr val="tx1"/>
          </a:solidFill>
          <a:latin typeface="Calibri Light" panose="020F0302020204030204" pitchFamily="34" charset="0"/>
        </a:defRPr>
      </a:lvl5pPr>
      <a:lvl6pPr marL="457200" algn="l" defTabSz="1008063" rtl="0" fontAlgn="base">
        <a:lnSpc>
          <a:spcPct val="90000"/>
        </a:lnSpc>
        <a:spcBef>
          <a:spcPct val="0"/>
        </a:spcBef>
        <a:spcAft>
          <a:spcPct val="0"/>
        </a:spcAft>
        <a:defRPr sz="4800">
          <a:solidFill>
            <a:schemeClr val="tx1"/>
          </a:solidFill>
          <a:latin typeface="Calibri Light" panose="020F0302020204030204" pitchFamily="34" charset="0"/>
        </a:defRPr>
      </a:lvl6pPr>
      <a:lvl7pPr marL="914400" algn="l" defTabSz="1008063" rtl="0" fontAlgn="base">
        <a:lnSpc>
          <a:spcPct val="90000"/>
        </a:lnSpc>
        <a:spcBef>
          <a:spcPct val="0"/>
        </a:spcBef>
        <a:spcAft>
          <a:spcPct val="0"/>
        </a:spcAft>
        <a:defRPr sz="4800">
          <a:solidFill>
            <a:schemeClr val="tx1"/>
          </a:solidFill>
          <a:latin typeface="Calibri Light" panose="020F0302020204030204" pitchFamily="34" charset="0"/>
        </a:defRPr>
      </a:lvl7pPr>
      <a:lvl8pPr marL="1371600" algn="l" defTabSz="1008063" rtl="0" fontAlgn="base">
        <a:lnSpc>
          <a:spcPct val="90000"/>
        </a:lnSpc>
        <a:spcBef>
          <a:spcPct val="0"/>
        </a:spcBef>
        <a:spcAft>
          <a:spcPct val="0"/>
        </a:spcAft>
        <a:defRPr sz="4800">
          <a:solidFill>
            <a:schemeClr val="tx1"/>
          </a:solidFill>
          <a:latin typeface="Calibri Light" panose="020F0302020204030204" pitchFamily="34" charset="0"/>
        </a:defRPr>
      </a:lvl8pPr>
      <a:lvl9pPr marL="1828800" algn="l" defTabSz="1008063" rtl="0" fontAlgn="base">
        <a:lnSpc>
          <a:spcPct val="90000"/>
        </a:lnSpc>
        <a:spcBef>
          <a:spcPct val="0"/>
        </a:spcBef>
        <a:spcAft>
          <a:spcPct val="0"/>
        </a:spcAft>
        <a:defRPr sz="4800">
          <a:solidFill>
            <a:schemeClr val="tx1"/>
          </a:solidFill>
          <a:latin typeface="Calibri Light" panose="020F0302020204030204" pitchFamily="34" charset="0"/>
        </a:defRPr>
      </a:lvl9pPr>
    </p:titleStyle>
    <p:bodyStyle>
      <a:lvl1pPr marL="250825" indent="-250825" algn="l" defTabSz="1008063" rtl="0" eaLnBrk="0" fontAlgn="base" hangingPunct="0">
        <a:lnSpc>
          <a:spcPct val="90000"/>
        </a:lnSpc>
        <a:spcBef>
          <a:spcPts val="1100"/>
        </a:spcBef>
        <a:spcAft>
          <a:spcPct val="0"/>
        </a:spcAft>
        <a:buFont typeface="Arial" charset="0"/>
        <a:buChar char="•"/>
        <a:defRPr sz="3000" kern="1200">
          <a:solidFill>
            <a:schemeClr val="tx1"/>
          </a:solidFill>
          <a:latin typeface="+mn-lt"/>
          <a:ea typeface="+mn-ea"/>
          <a:cs typeface="+mn-cs"/>
        </a:defRPr>
      </a:lvl1pPr>
      <a:lvl2pPr marL="755650" indent="-250825" algn="l" defTabSz="1008063" rtl="0" eaLnBrk="0" fontAlgn="base" hangingPunct="0">
        <a:lnSpc>
          <a:spcPct val="90000"/>
        </a:lnSpc>
        <a:spcBef>
          <a:spcPts val="550"/>
        </a:spcBef>
        <a:spcAft>
          <a:spcPct val="0"/>
        </a:spcAft>
        <a:buFont typeface="Arial" charset="0"/>
        <a:buChar char="•"/>
        <a:defRPr sz="2600" kern="1200">
          <a:solidFill>
            <a:schemeClr val="tx1"/>
          </a:solidFill>
          <a:latin typeface="+mn-lt"/>
          <a:ea typeface="+mn-ea"/>
          <a:cs typeface="+mn-cs"/>
        </a:defRPr>
      </a:lvl2pPr>
      <a:lvl3pPr marL="1260475" indent="-250825" algn="l" defTabSz="1008063" rtl="0" eaLnBrk="0" fontAlgn="base" hangingPunct="0">
        <a:lnSpc>
          <a:spcPct val="90000"/>
        </a:lnSpc>
        <a:spcBef>
          <a:spcPts val="550"/>
        </a:spcBef>
        <a:spcAft>
          <a:spcPct val="0"/>
        </a:spcAft>
        <a:buFont typeface="Arial" charset="0"/>
        <a:buChar char="•"/>
        <a:defRPr sz="2200" kern="1200">
          <a:solidFill>
            <a:schemeClr val="tx1"/>
          </a:solidFill>
          <a:latin typeface="+mn-lt"/>
          <a:ea typeface="+mn-ea"/>
          <a:cs typeface="+mn-cs"/>
        </a:defRPr>
      </a:lvl3pPr>
      <a:lvl4pPr marL="1763713" indent="-250825" algn="l" defTabSz="1008063" rtl="0" eaLnBrk="0" fontAlgn="base" hangingPunct="0">
        <a:lnSpc>
          <a:spcPct val="90000"/>
        </a:lnSpc>
        <a:spcBef>
          <a:spcPts val="550"/>
        </a:spcBef>
        <a:spcAft>
          <a:spcPct val="0"/>
        </a:spcAft>
        <a:buFont typeface="Arial" charset="0"/>
        <a:buChar char="•"/>
        <a:defRPr sz="1900" kern="1200">
          <a:solidFill>
            <a:schemeClr val="tx1"/>
          </a:solidFill>
          <a:latin typeface="+mn-lt"/>
          <a:ea typeface="+mn-ea"/>
          <a:cs typeface="+mn-cs"/>
        </a:defRPr>
      </a:lvl4pPr>
      <a:lvl5pPr marL="2268538" indent="-250825" algn="l" defTabSz="1008063" rtl="0" eaLnBrk="0" fontAlgn="base" hangingPunct="0">
        <a:lnSpc>
          <a:spcPct val="90000"/>
        </a:lnSpc>
        <a:spcBef>
          <a:spcPts val="550"/>
        </a:spcBef>
        <a:spcAft>
          <a:spcPct val="0"/>
        </a:spcAft>
        <a:buFont typeface="Arial" charset="0"/>
        <a:buChar char="•"/>
        <a:defRPr sz="1900"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8400" rtl="0" eaLnBrk="1" latinLnBrk="0" hangingPunct="1">
        <a:defRPr sz="1985" kern="1200">
          <a:solidFill>
            <a:schemeClr val="tx1"/>
          </a:solidFill>
          <a:latin typeface="+mn-lt"/>
          <a:ea typeface="+mn-ea"/>
          <a:cs typeface="+mn-cs"/>
        </a:defRPr>
      </a:lvl1pPr>
      <a:lvl2pPr marL="504200" algn="l" defTabSz="1008400" rtl="0" eaLnBrk="1" latinLnBrk="0" hangingPunct="1">
        <a:defRPr sz="1985" kern="1200">
          <a:solidFill>
            <a:schemeClr val="tx1"/>
          </a:solidFill>
          <a:latin typeface="+mn-lt"/>
          <a:ea typeface="+mn-ea"/>
          <a:cs typeface="+mn-cs"/>
        </a:defRPr>
      </a:lvl2pPr>
      <a:lvl3pPr marL="1008400" algn="l" defTabSz="1008400" rtl="0" eaLnBrk="1" latinLnBrk="0" hangingPunct="1">
        <a:defRPr sz="1985" kern="1200">
          <a:solidFill>
            <a:schemeClr val="tx1"/>
          </a:solidFill>
          <a:latin typeface="+mn-lt"/>
          <a:ea typeface="+mn-ea"/>
          <a:cs typeface="+mn-cs"/>
        </a:defRPr>
      </a:lvl3pPr>
      <a:lvl4pPr marL="1512600" algn="l" defTabSz="1008400" rtl="0" eaLnBrk="1" latinLnBrk="0" hangingPunct="1">
        <a:defRPr sz="1985" kern="1200">
          <a:solidFill>
            <a:schemeClr val="tx1"/>
          </a:solidFill>
          <a:latin typeface="+mn-lt"/>
          <a:ea typeface="+mn-ea"/>
          <a:cs typeface="+mn-cs"/>
        </a:defRPr>
      </a:lvl4pPr>
      <a:lvl5pPr marL="2016801" algn="l" defTabSz="1008400" rtl="0" eaLnBrk="1" latinLnBrk="0" hangingPunct="1">
        <a:defRPr sz="1985" kern="1200">
          <a:solidFill>
            <a:schemeClr val="tx1"/>
          </a:solidFill>
          <a:latin typeface="+mn-lt"/>
          <a:ea typeface="+mn-ea"/>
          <a:cs typeface="+mn-cs"/>
        </a:defRPr>
      </a:lvl5pPr>
      <a:lvl6pPr marL="2521001" algn="l" defTabSz="1008400" rtl="0" eaLnBrk="1" latinLnBrk="0" hangingPunct="1">
        <a:defRPr sz="1985" kern="1200">
          <a:solidFill>
            <a:schemeClr val="tx1"/>
          </a:solidFill>
          <a:latin typeface="+mn-lt"/>
          <a:ea typeface="+mn-ea"/>
          <a:cs typeface="+mn-cs"/>
        </a:defRPr>
      </a:lvl6pPr>
      <a:lvl7pPr marL="3025201" algn="l" defTabSz="1008400" rtl="0" eaLnBrk="1" latinLnBrk="0" hangingPunct="1">
        <a:defRPr sz="1985" kern="1200">
          <a:solidFill>
            <a:schemeClr val="tx1"/>
          </a:solidFill>
          <a:latin typeface="+mn-lt"/>
          <a:ea typeface="+mn-ea"/>
          <a:cs typeface="+mn-cs"/>
        </a:defRPr>
      </a:lvl7pPr>
      <a:lvl8pPr marL="3529401" algn="l" defTabSz="1008400" rtl="0" eaLnBrk="1" latinLnBrk="0" hangingPunct="1">
        <a:defRPr sz="1985" kern="1200">
          <a:solidFill>
            <a:schemeClr val="tx1"/>
          </a:solidFill>
          <a:latin typeface="+mn-lt"/>
          <a:ea typeface="+mn-ea"/>
          <a:cs typeface="+mn-cs"/>
        </a:defRPr>
      </a:lvl8pPr>
      <a:lvl9pPr marL="4033601" algn="l" defTabSz="1008400"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NUL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5">
            <a:extLst>
              <a:ext uri="{FF2B5EF4-FFF2-40B4-BE49-F238E27FC236}"/>
            </a:extLst>
          </p:cNvPr>
          <p:cNvSpPr>
            <a:spLocks noGrp="1" noChangeArrowheads="1"/>
          </p:cNvSpPr>
          <p:nvPr>
            <p:ph type="ctrTitle"/>
          </p:nvPr>
        </p:nvSpPr>
        <p:spPr>
          <a:xfrm>
            <a:off x="268288" y="1720850"/>
            <a:ext cx="10217150" cy="3138488"/>
          </a:xfrm>
        </p:spPr>
        <p:txBody>
          <a:bodyPr/>
          <a:lstStyle/>
          <a:p>
            <a:pPr eaLnBrk="1" hangingPunct="1"/>
            <a:r>
              <a:rPr lang="uk-UA" altLang="ru-RU" sz="54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ВП ВС: перегляд судових рішень за виключними обставинами</a:t>
            </a:r>
            <a:endParaRPr lang="uk-UA" altLang="ru-RU" sz="4800" b="1" smtClean="0">
              <a:latin typeface="Roboto Condensed Light" pitchFamily="2" charset="0"/>
              <a:ea typeface="Roboto Condensed Light" pitchFamily="2" charset="0"/>
              <a:cs typeface="Roboto Condensed Light" pitchFamily="2" charset="0"/>
            </a:endParaRPr>
          </a:p>
        </p:txBody>
      </p:sp>
      <p:sp>
        <p:nvSpPr>
          <p:cNvPr id="18435" name="Title 5"/>
          <p:cNvSpPr txBox="1">
            <a:spLocks noChangeArrowheads="1"/>
          </p:cNvSpPr>
          <p:nvPr/>
        </p:nvSpPr>
        <p:spPr bwMode="auto">
          <a:xfrm>
            <a:off x="2417763" y="4694238"/>
            <a:ext cx="7859712" cy="1809750"/>
          </a:xfrm>
          <a:prstGeom prst="rect">
            <a:avLst/>
          </a:prstGeom>
          <a:noFill/>
          <a:ln w="9525">
            <a:noFill/>
            <a:miter lim="800000"/>
            <a:headEnd/>
            <a:tailEnd/>
          </a:ln>
        </p:spPr>
        <p:txBody>
          <a:bodyPr anchor="b"/>
          <a:lstStyle/>
          <a:p>
            <a:pPr algn="r" defTabSz="1008063" eaLnBrk="1" hangingPunct="1">
              <a:lnSpc>
                <a:spcPct val="90000"/>
              </a:lnSpc>
            </a:pPr>
            <a:endParaRPr lang="en-US" altLang="ru-RU" sz="2400" i="1">
              <a:solidFill>
                <a:schemeClr val="bg1"/>
              </a:solidFill>
              <a:latin typeface="Roboto Condensed Light" pitchFamily="2" charset="0"/>
            </a:endParaRPr>
          </a:p>
        </p:txBody>
      </p:sp>
      <p:sp>
        <p:nvSpPr>
          <p:cNvPr id="5" name="Title 5">
            <a:extLst>
              <a:ext uri="{FF2B5EF4-FFF2-40B4-BE49-F238E27FC236}"/>
            </a:extLst>
          </p:cNvPr>
          <p:cNvSpPr txBox="1">
            <a:spLocks/>
          </p:cNvSpPr>
          <p:nvPr/>
        </p:nvSpPr>
        <p:spPr>
          <a:xfrm>
            <a:off x="411163" y="6248400"/>
            <a:ext cx="5329237" cy="944563"/>
          </a:xfrm>
          <a:prstGeom prst="rect">
            <a:avLst/>
          </a:prstGeom>
        </p:spPr>
        <p:txBody>
          <a:bodyPr anchor="b">
            <a:normAutofit fontScale="97500"/>
          </a:bodyPr>
          <a:lstStyle/>
          <a:p>
            <a:pPr defTabSz="1008400" eaLnBrk="1" fontAlgn="auto" hangingPunct="1">
              <a:lnSpc>
                <a:spcPct val="90000"/>
              </a:lnSpc>
              <a:spcAft>
                <a:spcPts val="0"/>
              </a:spcAft>
              <a:defRPr/>
            </a:pPr>
            <a:endParaRPr lang="uk-UA" sz="1800" i="1" dirty="0">
              <a:solidFill>
                <a:srgbClr val="FFFF00"/>
              </a:solidFill>
              <a:latin typeface="Roboto Condensed Light" charset="0"/>
              <a:ea typeface="Roboto Condensed Light" charset="0"/>
              <a:cs typeface="Roboto Condensed Light" charset="0"/>
            </a:endParaRPr>
          </a:p>
        </p:txBody>
      </p:sp>
      <p:sp>
        <p:nvSpPr>
          <p:cNvPr id="18437" name="Title 5"/>
          <p:cNvSpPr txBox="1">
            <a:spLocks/>
          </p:cNvSpPr>
          <p:nvPr/>
        </p:nvSpPr>
        <p:spPr bwMode="auto">
          <a:xfrm>
            <a:off x="1316038" y="6503988"/>
            <a:ext cx="8961437" cy="771525"/>
          </a:xfrm>
          <a:prstGeom prst="rect">
            <a:avLst/>
          </a:prstGeom>
          <a:noFill/>
          <a:ln w="9525">
            <a:noFill/>
            <a:miter lim="800000"/>
            <a:headEnd/>
            <a:tailEnd/>
          </a:ln>
        </p:spPr>
        <p:txBody>
          <a:bodyPr anchor="b"/>
          <a:lstStyle/>
          <a:p>
            <a:pPr algn="r" defTabSz="1008063" eaLnBrk="1" hangingPunct="1">
              <a:lnSpc>
                <a:spcPct val="90000"/>
              </a:lnSpc>
            </a:pPr>
            <a:endParaRPr lang="en-US" altLang="ru-RU" sz="2000" i="1">
              <a:solidFill>
                <a:schemeClr val="bg1"/>
              </a:solidFill>
              <a:latin typeface="Roboto Condensed 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7651"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7652" name="Місце для номера слайда 4"/>
          <p:cNvSpPr>
            <a:spLocks noGrp="1"/>
          </p:cNvSpPr>
          <p:nvPr>
            <p:ph type="sldNum" sz="quarter" idx="15"/>
          </p:nvPr>
        </p:nvSpPr>
        <p:spPr bwMode="auto">
          <a:noFill/>
          <a:ln>
            <a:miter lim="800000"/>
            <a:headEnd/>
            <a:tailEnd/>
          </a:ln>
        </p:spPr>
        <p:txBody>
          <a:bodyPr/>
          <a:lstStyle/>
          <a:p>
            <a:fld id="{84778E73-312C-4DB8-9D44-4E910BEC6298}" type="slidenum">
              <a:rPr lang="en-US" altLang="ru-RU" smtClean="0"/>
              <a:pPr/>
              <a:t>10</a:t>
            </a:fld>
            <a:endParaRPr lang="en-US" altLang="ru-RU" smtClean="0"/>
          </a:p>
        </p:txBody>
      </p:sp>
      <p:sp>
        <p:nvSpPr>
          <p:cNvPr id="27653" name="Місце для тексту 5"/>
          <p:cNvSpPr>
            <a:spLocks noGrp="1" noChangeArrowheads="1"/>
          </p:cNvSpPr>
          <p:nvPr>
            <p:ph type="body" sz="quarter" idx="14"/>
          </p:nvPr>
        </p:nvSpPr>
        <p:spPr>
          <a:xfrm>
            <a:off x="454025" y="1473200"/>
            <a:ext cx="9809163" cy="5187950"/>
          </a:xfrm>
        </p:spPr>
        <p:txBody>
          <a:bodyPr/>
          <a:lstStyle/>
          <a:p>
            <a:pPr>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Ст. 323 ГПК</a:t>
            </a:r>
            <a:endParaRPr lang="ru-RU" sz="2400" smtClean="0">
              <a:latin typeface="Roboto Condensed Light" pitchFamily="2" charset="0"/>
              <a:ea typeface="Roboto Condensed Light" pitchFamily="2" charset="0"/>
              <a:cs typeface="Roboto Condensed Light" pitchFamily="2" charset="0"/>
            </a:endParaRPr>
          </a:p>
          <a:p>
            <a:pPr>
              <a:lnSpc>
                <a:spcPct val="100000"/>
              </a:lnSpc>
              <a:spcBef>
                <a:spcPct val="0"/>
              </a:spcBef>
            </a:pPr>
            <a:r>
              <a:rPr lang="ru-RU" sz="2400" smtClean="0">
                <a:latin typeface="Roboto Condensed Light" pitchFamily="2" charset="0"/>
                <a:ea typeface="Roboto Condensed Light" pitchFamily="2" charset="0"/>
                <a:cs typeface="Roboto Condensed Light" pitchFamily="2" charset="0"/>
              </a:rPr>
              <a:t>Протягом </a:t>
            </a:r>
            <a:r>
              <a:rPr lang="ru-RU" sz="2400" smtClean="0">
                <a:solidFill>
                  <a:srgbClr val="FF0000"/>
                </a:solidFill>
                <a:latin typeface="Roboto Condensed Light" pitchFamily="2" charset="0"/>
                <a:ea typeface="Roboto Condensed Light" pitchFamily="2" charset="0"/>
                <a:cs typeface="Roboto Condensed Light" pitchFamily="2" charset="0"/>
              </a:rPr>
              <a:t>п’яти днів </a:t>
            </a:r>
            <a:r>
              <a:rPr lang="ru-RU" sz="2400" smtClean="0">
                <a:latin typeface="Roboto Condensed Light" pitchFamily="2" charset="0"/>
                <a:ea typeface="Roboto Condensed Light" pitchFamily="2" charset="0"/>
                <a:cs typeface="Roboto Condensed Light" pitchFamily="2" charset="0"/>
              </a:rPr>
              <a:t>після надходження заяви до суду</a:t>
            </a:r>
            <a:r>
              <a:rPr lang="ru-RU" sz="2400" smtClean="0">
                <a:solidFill>
                  <a:srgbClr val="FF0000"/>
                </a:solidFill>
                <a:latin typeface="Roboto Condensed Light" pitchFamily="2" charset="0"/>
                <a:ea typeface="Roboto Condensed Light" pitchFamily="2" charset="0"/>
                <a:cs typeface="Roboto Condensed Light" pitchFamily="2" charset="0"/>
              </a:rPr>
              <a:t> суддя (суддя-доповідач) </a:t>
            </a:r>
            <a:r>
              <a:rPr lang="ru-RU" sz="2400" smtClean="0">
                <a:latin typeface="Roboto Condensed Light" pitchFamily="2" charset="0"/>
                <a:ea typeface="Roboto Condensed Light" pitchFamily="2" charset="0"/>
                <a:cs typeface="Roboto Condensed Light" pitchFamily="2" charset="0"/>
              </a:rPr>
              <a:t>перевіряє її відповідність вимогам цього Кодексу і вирішує питання про відкриття провадження за нововиявленими чи виключними обставинами, про що постановляє відповідну ухвалу.</a:t>
            </a:r>
          </a:p>
          <a:p>
            <a:pPr>
              <a:lnSpc>
                <a:spcPct val="100000"/>
              </a:lnSpc>
              <a:spcBef>
                <a:spcPct val="0"/>
              </a:spcBef>
            </a:pPr>
            <a:endParaRPr lang="ru-RU" sz="2400" smtClean="0">
              <a:latin typeface="Roboto Condensed Light" pitchFamily="2" charset="0"/>
              <a:ea typeface="Roboto Condensed Light" pitchFamily="2" charset="0"/>
              <a:cs typeface="Roboto Condensed Light" pitchFamily="2" charset="0"/>
            </a:endParaRPr>
          </a:p>
          <a:p>
            <a:pPr>
              <a:lnSpc>
                <a:spcPct val="100000"/>
              </a:lnSpc>
              <a:spcBef>
                <a:spcPct val="0"/>
              </a:spcBef>
            </a:pPr>
            <a:r>
              <a:rPr lang="ru-RU" sz="2400" smtClean="0">
                <a:latin typeface="Roboto Condensed Light" pitchFamily="2" charset="0"/>
                <a:ea typeface="Roboto Condensed Light" pitchFamily="2" charset="0"/>
                <a:cs typeface="Roboto Condensed Light" pitchFamily="2" charset="0"/>
              </a:rPr>
              <a:t>Якщо в заяві міститься клопотання особи про витребування копії рішення міжнародної судової установи, юрисдикція якої визнана Україною, суддя (суддя-доповідач) невідкладно після відкриття провадження у справі постановляє ухвалу про витребування такої копії рішення разом з її автентичним перекладом від органу, відповідального за координацію виконання рішень міжнародної судової установи.</a:t>
            </a:r>
            <a:r>
              <a:rPr lang="uk-UA" sz="2400" smtClean="0">
                <a:latin typeface="Roboto Condensed Light" pitchFamily="2" charset="0"/>
                <a:ea typeface="Roboto Condensed Light" pitchFamily="2" charset="0"/>
                <a:cs typeface="Roboto Condensed Light" pitchFamily="2" charset="0"/>
              </a:rPr>
              <a:t> </a:t>
            </a:r>
            <a:r>
              <a:rPr lang="uk-UA" sz="2400" smtClean="0">
                <a:solidFill>
                  <a:srgbClr val="FF0000"/>
                </a:solidFill>
                <a:latin typeface="Roboto Condensed Light" pitchFamily="2" charset="0"/>
                <a:ea typeface="Roboto Condensed Light" pitchFamily="2" charset="0"/>
                <a:cs typeface="Roboto Condensed Light" pitchFamily="2" charset="0"/>
              </a:rPr>
              <a:t>Проблема: </a:t>
            </a:r>
            <a:r>
              <a:rPr lang="uk-UA" sz="2400" smtClean="0">
                <a:latin typeface="Roboto Condensed Light" pitchFamily="2" charset="0"/>
                <a:ea typeface="Roboto Condensed Light" pitchFamily="2" charset="0"/>
                <a:cs typeface="Roboto Condensed Light" pitchFamily="2" charset="0"/>
              </a:rPr>
              <a:t>отримання автентичної копії рішення займає багато часу (декілька місяців) </a:t>
            </a:r>
            <a:endParaRPr lang="ru-RU" sz="24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8675"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8676" name="Місце для номера слайда 4"/>
          <p:cNvSpPr>
            <a:spLocks noGrp="1"/>
          </p:cNvSpPr>
          <p:nvPr>
            <p:ph type="sldNum" sz="quarter" idx="15"/>
          </p:nvPr>
        </p:nvSpPr>
        <p:spPr bwMode="auto">
          <a:noFill/>
          <a:ln>
            <a:miter lim="800000"/>
            <a:headEnd/>
            <a:tailEnd/>
          </a:ln>
        </p:spPr>
        <p:txBody>
          <a:bodyPr/>
          <a:lstStyle/>
          <a:p>
            <a:fld id="{913D98BB-FA13-4967-9FE5-FA7F92A1B775}" type="slidenum">
              <a:rPr lang="en-US" altLang="ru-RU" smtClean="0"/>
              <a:pPr/>
              <a:t>11</a:t>
            </a:fld>
            <a:endParaRPr lang="en-US" altLang="ru-RU" smtClean="0"/>
          </a:p>
        </p:txBody>
      </p:sp>
      <p:sp>
        <p:nvSpPr>
          <p:cNvPr id="28677" name="Місце для тексту 5"/>
          <p:cNvSpPr>
            <a:spLocks noGrp="1" noChangeArrowheads="1"/>
          </p:cNvSpPr>
          <p:nvPr>
            <p:ph type="body" sz="quarter" idx="14"/>
          </p:nvPr>
        </p:nvSpPr>
        <p:spPr>
          <a:xfrm>
            <a:off x="454025" y="1473200"/>
            <a:ext cx="9809163" cy="5187950"/>
          </a:xfrm>
        </p:spPr>
        <p:txBody>
          <a:bodyPr/>
          <a:lstStyle/>
          <a:p>
            <a:pPr>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Ст. 325 ГПК</a:t>
            </a:r>
          </a:p>
          <a:p>
            <a:pPr>
              <a:lnSpc>
                <a:spcPct val="100000"/>
              </a:lnSpc>
              <a:spcBef>
                <a:spcPct val="0"/>
              </a:spcBef>
            </a:pPr>
            <a:endParaRPr lang="ru-RU" sz="24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r>
              <a:rPr lang="ru-RU" sz="2400" smtClean="0">
                <a:latin typeface="Roboto Condensed Light" pitchFamily="2" charset="0"/>
                <a:ea typeface="Roboto Condensed Light" pitchFamily="2" charset="0"/>
                <a:cs typeface="Roboto Condensed Light" pitchFamily="2" charset="0"/>
              </a:rPr>
              <a:t>Заява про перегляд судових рішень за нововиявленими або виключними обставинами розглядається судом у судовому </a:t>
            </a:r>
            <a:r>
              <a:rPr lang="ru-RU" sz="2400" smtClean="0">
                <a:solidFill>
                  <a:srgbClr val="FF0000"/>
                </a:solidFill>
                <a:latin typeface="Roboto Condensed Light" pitchFamily="2" charset="0"/>
                <a:ea typeface="Roboto Condensed Light" pitchFamily="2" charset="0"/>
                <a:cs typeface="Roboto Condensed Light" pitchFamily="2" charset="0"/>
              </a:rPr>
              <a:t>засіданні протягом тридцяти днів</a:t>
            </a:r>
            <a:r>
              <a:rPr lang="ru-RU" sz="2400" smtClean="0">
                <a:latin typeface="Roboto Condensed Light" pitchFamily="2" charset="0"/>
                <a:ea typeface="Roboto Condensed Light" pitchFamily="2" charset="0"/>
                <a:cs typeface="Roboto Condensed Light" pitchFamily="2" charset="0"/>
              </a:rPr>
              <a:t> з дня відкриття провадження за нововиявленими або виключними обставинами.</a:t>
            </a:r>
            <a:endParaRPr lang="uk-UA" sz="24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9699"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9700" name="Місце для номера слайда 4"/>
          <p:cNvSpPr>
            <a:spLocks noGrp="1"/>
          </p:cNvSpPr>
          <p:nvPr>
            <p:ph type="sldNum" sz="quarter" idx="15"/>
          </p:nvPr>
        </p:nvSpPr>
        <p:spPr bwMode="auto">
          <a:noFill/>
          <a:ln>
            <a:miter lim="800000"/>
            <a:headEnd/>
            <a:tailEnd/>
          </a:ln>
        </p:spPr>
        <p:txBody>
          <a:bodyPr/>
          <a:lstStyle/>
          <a:p>
            <a:fld id="{8093BF47-F8C6-4340-A159-006389573923}" type="slidenum">
              <a:rPr lang="en-US" altLang="ru-RU" smtClean="0"/>
              <a:pPr/>
              <a:t>12</a:t>
            </a:fld>
            <a:endParaRPr lang="en-US" altLang="ru-RU" smtClean="0"/>
          </a:p>
        </p:txBody>
      </p:sp>
      <p:sp>
        <p:nvSpPr>
          <p:cNvPr id="29701" name="Місце для тексту 5"/>
          <p:cNvSpPr>
            <a:spLocks noGrp="1" noChangeArrowheads="1"/>
          </p:cNvSpPr>
          <p:nvPr>
            <p:ph type="body" sz="quarter" idx="14"/>
          </p:nvPr>
        </p:nvSpPr>
        <p:spPr>
          <a:xfrm>
            <a:off x="454025" y="1473200"/>
            <a:ext cx="9809163" cy="5187950"/>
          </a:xfrm>
        </p:spPr>
        <p:txBody>
          <a:bodyPr/>
          <a:lstStyle/>
          <a:p>
            <a:pPr>
              <a:lnSpc>
                <a:spcPct val="100000"/>
              </a:lnSpc>
              <a:spcBef>
                <a:spcPct val="0"/>
              </a:spcBef>
              <a:buFont typeface="Arial" charset="0"/>
              <a:buNone/>
            </a:pPr>
            <a:r>
              <a:rPr lang="uk-UA" sz="2400" smtClean="0">
                <a:latin typeface="Roboto Condensed Light" pitchFamily="2" charset="0"/>
                <a:ea typeface="Roboto Condensed Light" pitchFamily="2" charset="0"/>
                <a:cs typeface="Roboto Condensed Light" pitchFamily="2" charset="0"/>
              </a:rPr>
              <a:t>Ст. 325 ГПК</a:t>
            </a:r>
          </a:p>
          <a:p>
            <a:pPr>
              <a:lnSpc>
                <a:spcPct val="100000"/>
              </a:lnSpc>
              <a:spcBef>
                <a:spcPct val="0"/>
              </a:spcBef>
              <a:buFont typeface="Arial" charset="0"/>
              <a:buNone/>
            </a:pPr>
            <a:endParaRPr lang="ru-RU" sz="2400" smtClean="0">
              <a:latin typeface="Roboto Condensed Light" pitchFamily="2" charset="0"/>
              <a:ea typeface="Roboto Condensed Light" pitchFamily="2" charset="0"/>
              <a:cs typeface="Roboto Condensed Light" pitchFamily="2" charset="0"/>
            </a:endParaRPr>
          </a:p>
          <a:p>
            <a:pPr>
              <a:lnSpc>
                <a:spcPct val="100000"/>
              </a:lnSpc>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За результатами перегляду суд може:</a:t>
            </a:r>
          </a:p>
          <a:p>
            <a:pPr>
              <a:spcBef>
                <a:spcPct val="0"/>
              </a:spcBef>
            </a:pPr>
            <a:r>
              <a:rPr lang="ru-RU" sz="2400" smtClean="0">
                <a:latin typeface="Roboto Condensed Light" pitchFamily="2" charset="0"/>
                <a:ea typeface="Roboto Condensed Light" pitchFamily="2" charset="0"/>
                <a:cs typeface="Roboto Condensed Light" pitchFamily="2" charset="0"/>
              </a:rPr>
              <a:t>відмовити в задоволенні заяви про перегляд судового рішення за нововиявленими або виключними обставинами та залишити відповідне судове рішення в силі;</a:t>
            </a:r>
          </a:p>
          <a:p>
            <a:pPr>
              <a:spcBef>
                <a:spcPct val="0"/>
              </a:spcBef>
            </a:pPr>
            <a:r>
              <a:rPr lang="ru-RU" sz="2400" smtClean="0">
                <a:latin typeface="Roboto Condensed Light" pitchFamily="2" charset="0"/>
                <a:ea typeface="Roboto Condensed Light" pitchFamily="2" charset="0"/>
                <a:cs typeface="Roboto Condensed Light" pitchFamily="2" charset="0"/>
              </a:rPr>
              <a:t>задовольнити заяву про перегляд судового рішення за нововиявленими або виключними обставинами, скасувати відповідне судове рішення та ухвалити нове рішення чи змінити рішення;</a:t>
            </a:r>
          </a:p>
          <a:p>
            <a:pPr>
              <a:spcBef>
                <a:spcPct val="0"/>
              </a:spcBef>
            </a:pPr>
            <a:r>
              <a:rPr lang="ru-RU" sz="2400" smtClean="0">
                <a:latin typeface="Roboto Condensed Light" pitchFamily="2" charset="0"/>
                <a:ea typeface="Roboto Condensed Light" pitchFamily="2" charset="0"/>
                <a:cs typeface="Roboto Condensed Light" pitchFamily="2" charset="0"/>
              </a:rPr>
              <a:t>скасувати судове рішення і закрити провадження у справі або залишити позов без розгляду.</a:t>
            </a:r>
          </a:p>
          <a:p>
            <a:pPr>
              <a:spcBef>
                <a:spcPct val="0"/>
              </a:spcBef>
            </a:pPr>
            <a:r>
              <a:rPr lang="ru-RU" sz="2400" smtClean="0">
                <a:latin typeface="Roboto Condensed Light" pitchFamily="2" charset="0"/>
                <a:ea typeface="Roboto Condensed Light" pitchFamily="2" charset="0"/>
                <a:cs typeface="Roboto Condensed Light" pitchFamily="2" charset="0"/>
              </a:rPr>
              <a:t>скасувати судове рішення (судові рішення) повністю або частково і передати справу на новий розгляд до суду першої чи апеляційної інстанції.</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30723"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30724" name="Місце для номера слайда 4"/>
          <p:cNvSpPr>
            <a:spLocks noGrp="1"/>
          </p:cNvSpPr>
          <p:nvPr>
            <p:ph type="sldNum" sz="quarter" idx="15"/>
          </p:nvPr>
        </p:nvSpPr>
        <p:spPr bwMode="auto">
          <a:noFill/>
          <a:ln>
            <a:miter lim="800000"/>
            <a:headEnd/>
            <a:tailEnd/>
          </a:ln>
        </p:spPr>
        <p:txBody>
          <a:bodyPr/>
          <a:lstStyle/>
          <a:p>
            <a:fld id="{F040358D-07F1-49D3-96EE-0B79204FE1AD}" type="slidenum">
              <a:rPr lang="en-US" altLang="ru-RU" smtClean="0"/>
              <a:pPr/>
              <a:t>13</a:t>
            </a:fld>
            <a:endParaRPr lang="en-US" altLang="ru-RU" smtClean="0"/>
          </a:p>
        </p:txBody>
      </p:sp>
      <p:sp>
        <p:nvSpPr>
          <p:cNvPr id="30725" name="Місце для тексту 5"/>
          <p:cNvSpPr>
            <a:spLocks noGrp="1" noChangeArrowheads="1"/>
          </p:cNvSpPr>
          <p:nvPr>
            <p:ph type="body" sz="quarter" idx="14"/>
          </p:nvPr>
        </p:nvSpPr>
        <p:spPr>
          <a:xfrm>
            <a:off x="454025" y="1473200"/>
            <a:ext cx="9809163" cy="5187950"/>
          </a:xfrm>
        </p:spPr>
        <p:txBody>
          <a:bodyPr/>
          <a:lstStyle/>
          <a:p>
            <a:pPr marL="0" indent="0">
              <a:lnSpc>
                <a:spcPct val="100000"/>
              </a:lnSpc>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У Рекомендації № R (2000) 2  сформульовані підстави, коли перегляд є доцільним:</a:t>
            </a:r>
          </a:p>
          <a:p>
            <a:pPr marL="0" indent="0">
              <a:lnSpc>
                <a:spcPct val="100000"/>
              </a:lnSpc>
              <a:spcBef>
                <a:spcPct val="0"/>
              </a:spcBef>
              <a:buFont typeface="Arial" charset="0"/>
              <a:buAutoNum type="romanLcParenR"/>
            </a:pPr>
            <a:r>
              <a:rPr lang="ru-RU" sz="2400" smtClean="0">
                <a:latin typeface="Roboto Condensed Light" pitchFamily="2" charset="0"/>
                <a:ea typeface="Roboto Condensed Light" pitchFamily="2" charset="0"/>
                <a:cs typeface="Roboto Condensed Light" pitchFamily="2" charset="0"/>
              </a:rPr>
              <a:t>коли потерпіла сторона і далі зазнає значних негативних наслідків рішення, ухваленого на національному рівні, - наслідків, щодо яких справедлива сатисфакція не була адекватним засобом захисту і які не можна виправити інакше ніж через повторний розгляд або поновлення провадження;</a:t>
            </a:r>
          </a:p>
          <a:p>
            <a:pPr marL="0" indent="0">
              <a:lnSpc>
                <a:spcPct val="100000"/>
              </a:lnSpc>
              <a:spcBef>
                <a:spcPct val="0"/>
              </a:spcBef>
              <a:buFont typeface="Arial" charset="0"/>
              <a:buNone/>
            </a:pPr>
            <a:endParaRPr lang="ru-RU" sz="2400" smtClean="0">
              <a:latin typeface="Roboto Condensed Light" pitchFamily="2" charset="0"/>
              <a:ea typeface="Roboto Condensed Light" pitchFamily="2" charset="0"/>
              <a:cs typeface="Roboto Condensed Light" pitchFamily="2" charset="0"/>
            </a:endParaRPr>
          </a:p>
          <a:p>
            <a:pPr marL="0" indent="0">
              <a:lnSpc>
                <a:spcPct val="100000"/>
              </a:lnSpc>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ii)     коли рішення ЄСПЛ спонукає до висновку, що a) оскаржене рішення національного суду суперечить Конвенції по суті, або b) в основі визнаного порушення лежали суттєві процедурні помилки чи недоліки, які ставлять під серйозний сумнів результат оскарженого провадження на національному рівні.</a:t>
            </a:r>
          </a:p>
          <a:p>
            <a:pPr marL="0" indent="0" algn="just" eaLnBrk="1" hangingPunct="1">
              <a:lnSpc>
                <a:spcPct val="80000"/>
              </a:lnSpc>
              <a:spcBef>
                <a:spcPts val="55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31747"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31748" name="Місце для номера слайда 4"/>
          <p:cNvSpPr>
            <a:spLocks noGrp="1"/>
          </p:cNvSpPr>
          <p:nvPr>
            <p:ph type="sldNum" sz="quarter" idx="15"/>
          </p:nvPr>
        </p:nvSpPr>
        <p:spPr bwMode="auto">
          <a:noFill/>
          <a:ln>
            <a:miter lim="800000"/>
            <a:headEnd/>
            <a:tailEnd/>
          </a:ln>
        </p:spPr>
        <p:txBody>
          <a:bodyPr/>
          <a:lstStyle/>
          <a:p>
            <a:fld id="{0177F898-ECA4-400A-AE9E-7B425598204C}" type="slidenum">
              <a:rPr lang="en-US" altLang="ru-RU" smtClean="0"/>
              <a:pPr/>
              <a:t>14</a:t>
            </a:fld>
            <a:endParaRPr lang="en-US" altLang="ru-RU" smtClean="0"/>
          </a:p>
        </p:txBody>
      </p:sp>
      <p:sp>
        <p:nvSpPr>
          <p:cNvPr id="31749"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pPr>
            <a:r>
              <a:rPr lang="uk-UA" altLang="ru-RU" sz="2500" b="1" smtClean="0">
                <a:latin typeface="Roboto Condensed Light" pitchFamily="2" charset="0"/>
                <a:ea typeface="Roboto Condensed Light" pitchFamily="2" charset="0"/>
                <a:cs typeface="Roboto Condensed Light" pitchFamily="2" charset="0"/>
              </a:rPr>
              <a:t>Постанова ВП ВС у справі №</a:t>
            </a:r>
            <a:r>
              <a:rPr lang="uk-UA" altLang="ru-RU" sz="2400" smtClean="0">
                <a:latin typeface="Roboto Condensed Light" pitchFamily="2" charset="0"/>
                <a:ea typeface="Roboto Condensed Light" pitchFamily="2" charset="0"/>
                <a:cs typeface="Roboto Condensed Light" pitchFamily="2" charset="0"/>
              </a:rPr>
              <a:t> </a:t>
            </a:r>
            <a:r>
              <a:rPr lang="uk-UA" altLang="ru-RU" sz="2400" b="1" smtClean="0">
                <a:latin typeface="Roboto Condensed Light" pitchFamily="2" charset="0"/>
                <a:ea typeface="Roboto Condensed Light" pitchFamily="2" charset="0"/>
                <a:cs typeface="Roboto Condensed Light" pitchFamily="2" charset="0"/>
              </a:rPr>
              <a:t>2-428/11 від 28.03.2018 (пункти 81-85)</a:t>
            </a:r>
            <a:r>
              <a:rPr lang="uk-UA" altLang="ru-RU" sz="2500" smtClean="0">
                <a:latin typeface="Roboto Condensed Light" pitchFamily="2" charset="0"/>
                <a:ea typeface="Roboto Condensed Light" pitchFamily="2" charset="0"/>
                <a:cs typeface="Roboto Condensed Light" pitchFamily="2" charset="0"/>
              </a:rPr>
              <a:t>:</a:t>
            </a:r>
            <a:endParaRPr lang="uk-UA" altLang="ru-RU" sz="2500" b="1"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pPr>
            <a:endParaRPr lang="uk-UA" altLang="ru-RU" sz="2500" b="1"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pPr>
            <a:r>
              <a:rPr lang="uk-UA" altLang="ru-RU" sz="2500" smtClean="0">
                <a:latin typeface="Roboto Condensed Light" pitchFamily="2" charset="0"/>
                <a:ea typeface="Roboto Condensed Light" pitchFamily="2" charset="0"/>
                <a:cs typeface="Roboto Condensed Light" pitchFamily="2" charset="0"/>
              </a:rPr>
              <a:t>Не може застосовуватися як захід індивідуального характеру на виконання рішення ЄСПЛ перегляд судових рішень у зв'язку з виключними обставинами за пунктом 2 частини третьої статті 423 ЦПК України у випадках, якщо встановлені ЄСПЛ порушення Україною міжнародних зобов'язань:</a:t>
            </a:r>
            <a:endParaRPr lang="ru-RU" altLang="ru-RU" sz="2500" smtClean="0">
              <a:latin typeface="Roboto Condensed Light" pitchFamily="2" charset="0"/>
              <a:ea typeface="Roboto Condensed Light" pitchFamily="2" charset="0"/>
              <a:cs typeface="Roboto Condensed Light" pitchFamily="2" charset="0"/>
            </a:endParaRPr>
          </a:p>
          <a:p>
            <a:pPr lvl="1" algn="just" eaLnBrk="1" hangingPunct="1">
              <a:lnSpc>
                <a:spcPct val="80000"/>
              </a:lnSpc>
            </a:pPr>
            <a:r>
              <a:rPr lang="uk-UA" altLang="ru-RU" sz="2500" smtClean="0">
                <a:solidFill>
                  <a:schemeClr val="bg1"/>
                </a:solidFill>
                <a:latin typeface="Roboto Condensed Light" pitchFamily="2" charset="0"/>
                <a:ea typeface="Roboto Condensed Light" pitchFamily="2" charset="0"/>
                <a:cs typeface="Roboto Condensed Light" pitchFamily="2" charset="0"/>
              </a:rPr>
              <a:t>повинні бути усунуті лише шляхом вжиття заходів загального характеру;</a:t>
            </a:r>
            <a:endParaRPr lang="ru-RU" altLang="ru-RU" sz="2500"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80000"/>
              </a:lnSpc>
            </a:pPr>
            <a:r>
              <a:rPr lang="uk-UA" altLang="ru-RU" sz="2500" smtClean="0">
                <a:solidFill>
                  <a:schemeClr val="bg1"/>
                </a:solidFill>
                <a:latin typeface="Roboto Condensed Light" pitchFamily="2" charset="0"/>
                <a:ea typeface="Roboto Condensed Light" pitchFamily="2" charset="0"/>
                <a:cs typeface="Roboto Condensed Light" pitchFamily="2" charset="0"/>
              </a:rPr>
              <a:t>не стосуються особи, яка подала заяву про перегляд судових рішень;</a:t>
            </a:r>
            <a:endParaRPr lang="ru-RU" altLang="ru-RU" sz="2500"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80000"/>
              </a:lnSpc>
            </a:pPr>
            <a:r>
              <a:rPr lang="uk-UA" altLang="ru-RU" sz="2500" smtClean="0">
                <a:solidFill>
                  <a:schemeClr val="bg1"/>
                </a:solidFill>
                <a:latin typeface="Roboto Condensed Light" pitchFamily="2" charset="0"/>
                <a:ea typeface="Roboto Condensed Light" pitchFamily="2" charset="0"/>
                <a:cs typeface="Roboto Condensed Light" pitchFamily="2" charset="0"/>
              </a:rPr>
              <a:t>не стосуються справи, про перегляд судового рішення в якій подана заява;</a:t>
            </a:r>
            <a:endParaRPr lang="ru-RU" altLang="ru-RU" sz="2500"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80000"/>
              </a:lnSpc>
            </a:pPr>
            <a:r>
              <a:rPr lang="uk-UA" altLang="ru-RU" sz="2500" smtClean="0">
                <a:solidFill>
                  <a:schemeClr val="bg1"/>
                </a:solidFill>
                <a:latin typeface="Roboto Condensed Light" pitchFamily="2" charset="0"/>
                <a:ea typeface="Roboto Condensed Light" pitchFamily="2" charset="0"/>
                <a:cs typeface="Roboto Condensed Light" pitchFamily="2" charset="0"/>
              </a:rPr>
              <a:t>стосуються лише тривалості розгляду даної справи чи тривалості невиконання ухвалених у ній судових рішень.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Номер слайда 4"/>
          <p:cNvSpPr>
            <a:spLocks noGrp="1"/>
          </p:cNvSpPr>
          <p:nvPr>
            <p:ph type="sldNum" sz="quarter" idx="15"/>
          </p:nvPr>
        </p:nvSpPr>
        <p:spPr bwMode="auto">
          <a:noFill/>
          <a:ln>
            <a:miter lim="800000"/>
            <a:headEnd/>
            <a:tailEnd/>
          </a:ln>
        </p:spPr>
        <p:txBody>
          <a:bodyPr/>
          <a:lstStyle/>
          <a:p>
            <a:fld id="{3536E29E-4E07-4FE4-8A2C-7BBBEBE4466F}" type="slidenum">
              <a:rPr lang="en-US" altLang="ru-RU" smtClean="0"/>
              <a:pPr/>
              <a:t>15</a:t>
            </a:fld>
            <a:endParaRPr lang="en-US" altLang="ru-RU" smtClean="0"/>
          </a:p>
        </p:txBody>
      </p:sp>
      <p:sp>
        <p:nvSpPr>
          <p:cNvPr id="32771" name="Text Placeholder 3"/>
          <p:cNvSpPr>
            <a:spLocks noGrp="1" noChangeArrowheads="1"/>
          </p:cNvSpPr>
          <p:nvPr>
            <p:ph type="body" sz="quarter" idx="13"/>
          </p:nvPr>
        </p:nvSpPr>
        <p:spPr>
          <a:xfrm>
            <a:off x="1784350" y="6661150"/>
            <a:ext cx="8070850" cy="582613"/>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32772" name="Заголовок 1"/>
          <p:cNvSpPr txBox="1">
            <a:spLocks/>
          </p:cNvSpPr>
          <p:nvPr/>
        </p:nvSpPr>
        <p:spPr bwMode="auto">
          <a:xfrm>
            <a:off x="454025" y="376238"/>
            <a:ext cx="9086850" cy="842962"/>
          </a:xfrm>
          <a:prstGeom prst="rect">
            <a:avLst/>
          </a:prstGeom>
          <a:noFill/>
          <a:ln w="9525">
            <a:noFill/>
            <a:miter lim="800000"/>
            <a:headEnd/>
            <a:tailEnd/>
          </a:ln>
        </p:spPr>
        <p:txBody>
          <a:bodyPr anchor="ctr"/>
          <a:lstStyle/>
          <a:p>
            <a:pPr algn="ctr" defTabSz="1008063" eaLnBrk="1" hangingPunct="1">
              <a:lnSpc>
                <a:spcPct val="90000"/>
              </a:lnSpc>
            </a:pPr>
            <a:endParaRPr lang="ru-RU" altLang="ru-RU" sz="3600">
              <a:solidFill>
                <a:schemeClr val="bg1"/>
              </a:solidFill>
              <a:latin typeface="Roboto Condensed Light" pitchFamily="2" charset="0"/>
            </a:endParaRPr>
          </a:p>
        </p:txBody>
      </p:sp>
      <p:sp>
        <p:nvSpPr>
          <p:cNvPr id="10" name="Заголовок 9">
            <a:extLst>
              <a:ext uri="{FF2B5EF4-FFF2-40B4-BE49-F238E27FC236}"/>
            </a:extLst>
          </p:cNvPr>
          <p:cNvSpPr>
            <a:spLocks noGrp="1"/>
          </p:cNvSpPr>
          <p:nvPr>
            <p:ph type="ctrTitle"/>
          </p:nvPr>
        </p:nvSpPr>
        <p:spPr>
          <a:xfrm>
            <a:off x="454025" y="376238"/>
            <a:ext cx="9563100" cy="842962"/>
          </a:xfrm>
        </p:spPr>
        <p:txBody>
          <a:bodyPr>
            <a:no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p>
        </p:txBody>
      </p:sp>
      <p:sp>
        <p:nvSpPr>
          <p:cNvPr id="32774" name="Текст 5"/>
          <p:cNvSpPr txBox="1">
            <a:spLocks/>
          </p:cNvSpPr>
          <p:nvPr/>
        </p:nvSpPr>
        <p:spPr bwMode="auto">
          <a:xfrm>
            <a:off x="746125" y="3441700"/>
            <a:ext cx="4138613" cy="1641475"/>
          </a:xfrm>
          <a:prstGeom prst="rect">
            <a:avLst/>
          </a:prstGeom>
          <a:noFill/>
          <a:ln w="9525">
            <a:noFill/>
            <a:miter lim="800000"/>
            <a:headEnd/>
            <a:tailEnd/>
          </a:ln>
        </p:spPr>
        <p:txBody>
          <a:bodyPr/>
          <a:lstStyle/>
          <a:p>
            <a:pPr marL="250825" indent="-250825" algn="just" defTabSz="1008063" eaLnBrk="1" hangingPunct="1">
              <a:buFont typeface="Arial" charset="0"/>
              <a:buChar char="•"/>
            </a:pPr>
            <a:r>
              <a:rPr lang="uk-UA" altLang="ru-RU" sz="2400" b="1" u="sng">
                <a:solidFill>
                  <a:schemeClr val="bg1"/>
                </a:solidFill>
                <a:latin typeface="Roboto Condensed Light" pitchFamily="2" charset="0"/>
              </a:rPr>
              <a:t>27 відмов у задоволенні заяв</a:t>
            </a:r>
            <a:r>
              <a:rPr lang="uk-UA" altLang="ru-RU" sz="2400">
                <a:solidFill>
                  <a:schemeClr val="bg1"/>
                </a:solidFill>
                <a:latin typeface="Roboto Condensed Light" pitchFamily="2" charset="0"/>
              </a:rPr>
              <a:t>:</a:t>
            </a:r>
            <a:endParaRPr lang="ru-RU" altLang="ru-RU" sz="2400">
              <a:solidFill>
                <a:schemeClr val="bg1"/>
              </a:solidFill>
              <a:latin typeface="Roboto Condensed Light" pitchFamily="2" charset="0"/>
            </a:endParaRPr>
          </a:p>
          <a:p>
            <a:pPr marL="755650" lvl="1" indent="-250825" algn="just" defTabSz="1008063" eaLnBrk="1" hangingPunct="1">
              <a:buFont typeface="Arial" charset="0"/>
              <a:buChar char="•"/>
            </a:pPr>
            <a:r>
              <a:rPr lang="uk-UA" altLang="ru-RU" sz="2400" b="1">
                <a:solidFill>
                  <a:schemeClr val="bg1"/>
                </a:solidFill>
                <a:latin typeface="Roboto Condensed Light" pitchFamily="2" charset="0"/>
              </a:rPr>
              <a:t>Адміністративна - 11</a:t>
            </a:r>
            <a:endParaRPr lang="ru-RU" altLang="ru-RU" sz="2400" b="1">
              <a:solidFill>
                <a:schemeClr val="bg1"/>
              </a:solidFill>
              <a:latin typeface="Roboto Condensed Light" pitchFamily="2" charset="0"/>
            </a:endParaRPr>
          </a:p>
          <a:p>
            <a:pPr marL="755650" lvl="1" indent="-250825" algn="just" defTabSz="1008063" eaLnBrk="1" hangingPunct="1">
              <a:buFont typeface="Arial" charset="0"/>
              <a:buChar char="•"/>
            </a:pPr>
            <a:r>
              <a:rPr lang="uk-UA" altLang="ru-RU" sz="2400" b="1">
                <a:solidFill>
                  <a:schemeClr val="bg1"/>
                </a:solidFill>
                <a:latin typeface="Roboto Condensed Light" pitchFamily="2" charset="0"/>
              </a:rPr>
              <a:t>Цивільна - 14</a:t>
            </a:r>
            <a:endParaRPr lang="ru-RU" altLang="ru-RU" sz="2400" b="1">
              <a:solidFill>
                <a:schemeClr val="bg1"/>
              </a:solidFill>
              <a:latin typeface="Roboto Condensed Light" pitchFamily="2" charset="0"/>
            </a:endParaRPr>
          </a:p>
          <a:p>
            <a:pPr marL="755650" lvl="1" indent="-250825" algn="just" defTabSz="1008063" eaLnBrk="1" hangingPunct="1">
              <a:buFont typeface="Arial" charset="0"/>
              <a:buChar char="•"/>
            </a:pPr>
            <a:r>
              <a:rPr lang="uk-UA" altLang="ru-RU" sz="2400" b="1">
                <a:solidFill>
                  <a:schemeClr val="bg1"/>
                </a:solidFill>
                <a:latin typeface="Roboto Condensed Light" pitchFamily="2" charset="0"/>
              </a:rPr>
              <a:t>Господарська – 2</a:t>
            </a:r>
            <a:endParaRPr lang="ru-RU" altLang="ru-RU" sz="2400" b="1">
              <a:solidFill>
                <a:schemeClr val="bg1"/>
              </a:solidFill>
              <a:latin typeface="Roboto Condensed Light" pitchFamily="2" charset="0"/>
            </a:endParaRPr>
          </a:p>
          <a:p>
            <a:pPr marL="250825" indent="-250825" algn="just" defTabSz="1008063" eaLnBrk="1" hangingPunct="1">
              <a:buFont typeface="Arial" charset="0"/>
              <a:buNone/>
            </a:pPr>
            <a:endParaRPr lang="uk-UA" altLang="ru-RU" sz="1800" b="1">
              <a:solidFill>
                <a:schemeClr val="bg1"/>
              </a:solidFill>
              <a:latin typeface="Roboto Condensed Light" pitchFamily="2" charset="0"/>
            </a:endParaRPr>
          </a:p>
          <a:p>
            <a:pPr marL="250825" indent="-250825" algn="just" defTabSz="1008063" eaLnBrk="1" hangingPunct="1">
              <a:buFont typeface="Arial" charset="0"/>
              <a:buNone/>
            </a:pPr>
            <a:r>
              <a:rPr lang="uk-UA" altLang="ru-RU" sz="1800" b="1">
                <a:solidFill>
                  <a:schemeClr val="bg1"/>
                </a:solidFill>
                <a:latin typeface="Roboto Condensed Light" pitchFamily="2" charset="0"/>
              </a:rPr>
              <a:t>	</a:t>
            </a:r>
          </a:p>
        </p:txBody>
      </p:sp>
      <p:sp>
        <p:nvSpPr>
          <p:cNvPr id="32775" name="Текст 5"/>
          <p:cNvSpPr>
            <a:spLocks noGrp="1" noChangeArrowheads="1"/>
          </p:cNvSpPr>
          <p:nvPr>
            <p:ph type="body" sz="quarter" idx="14"/>
          </p:nvPr>
        </p:nvSpPr>
        <p:spPr>
          <a:xfrm>
            <a:off x="5518150" y="3441700"/>
            <a:ext cx="4745038" cy="2684463"/>
          </a:xfrm>
        </p:spPr>
        <p:txBody>
          <a:bodyPr/>
          <a:lstStyle/>
          <a:p>
            <a:pPr algn="just" eaLnBrk="1" hangingPunct="1">
              <a:lnSpc>
                <a:spcPct val="100000"/>
              </a:lnSpc>
              <a:spcBef>
                <a:spcPct val="0"/>
              </a:spcBef>
              <a:buFont typeface="Arial" charset="0"/>
              <a:buNone/>
            </a:pPr>
            <a:r>
              <a:rPr lang="uk-UA" altLang="ru-RU" sz="2400" b="1" u="sng" smtClean="0">
                <a:latin typeface="Roboto Condensed Light" pitchFamily="2" charset="0"/>
                <a:ea typeface="Roboto Condensed Light" pitchFamily="2" charset="0"/>
                <a:cs typeface="Roboto Condensed Light" pitchFamily="2" charset="0"/>
              </a:rPr>
              <a:t>12 проваджень закриті</a:t>
            </a:r>
            <a:r>
              <a:rPr lang="uk-UA" altLang="ru-RU" sz="2400" b="1" smtClean="0">
                <a:latin typeface="Roboto Condensed Light" pitchFamily="2" charset="0"/>
                <a:ea typeface="Roboto Condensed Light" pitchFamily="2" charset="0"/>
                <a:cs typeface="Roboto Condensed Light" pitchFamily="2" charset="0"/>
              </a:rPr>
              <a:t>:</a:t>
            </a:r>
            <a:endParaRPr lang="ru-RU" altLang="ru-RU" sz="2400" b="1" smtClean="0">
              <a:latin typeface="Roboto Condensed Light" pitchFamily="2" charset="0"/>
              <a:ea typeface="Roboto Condensed Light" pitchFamily="2" charset="0"/>
              <a:cs typeface="Roboto Condensed Light" pitchFamily="2" charset="0"/>
            </a:endParaRPr>
          </a:p>
          <a:p>
            <a:pPr lvl="1" algn="just" eaLnBrk="1" hangingPunct="1">
              <a:lnSpc>
                <a:spcPct val="100000"/>
              </a:lnSpc>
              <a:spcBef>
                <a:spcPct val="0"/>
              </a:spcBef>
            </a:pPr>
            <a:r>
              <a:rPr lang="uk-UA" altLang="ru-RU" sz="2400" b="1" smtClean="0">
                <a:solidFill>
                  <a:schemeClr val="bg1"/>
                </a:solidFill>
                <a:latin typeface="Roboto Condensed Light" pitchFamily="2" charset="0"/>
                <a:ea typeface="Roboto Condensed Light" pitchFamily="2" charset="0"/>
                <a:cs typeface="Roboto Condensed Light" pitchFamily="2" charset="0"/>
              </a:rPr>
              <a:t>Адміністративна - 7</a:t>
            </a:r>
            <a:endParaRPr lang="ru-RU" altLang="ru-RU" sz="2400" b="1"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100000"/>
              </a:lnSpc>
              <a:spcBef>
                <a:spcPct val="0"/>
              </a:spcBef>
            </a:pPr>
            <a:r>
              <a:rPr lang="uk-UA" altLang="ru-RU" sz="2400" b="1" smtClean="0">
                <a:solidFill>
                  <a:schemeClr val="bg1"/>
                </a:solidFill>
                <a:latin typeface="Roboto Condensed Light" pitchFamily="2" charset="0"/>
                <a:ea typeface="Roboto Condensed Light" pitchFamily="2" charset="0"/>
                <a:cs typeface="Roboto Condensed Light" pitchFamily="2" charset="0"/>
              </a:rPr>
              <a:t>Цивільна - 4</a:t>
            </a:r>
            <a:endParaRPr lang="ru-RU" altLang="ru-RU" sz="2400" b="1"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100000"/>
              </a:lnSpc>
              <a:spcBef>
                <a:spcPct val="0"/>
              </a:spcBef>
            </a:pPr>
            <a:r>
              <a:rPr lang="uk-UA" altLang="ru-RU" sz="2400" b="1" smtClean="0">
                <a:solidFill>
                  <a:schemeClr val="bg1"/>
                </a:solidFill>
                <a:latin typeface="Roboto Condensed Light" pitchFamily="2" charset="0"/>
                <a:ea typeface="Roboto Condensed Light" pitchFamily="2" charset="0"/>
                <a:cs typeface="Roboto Condensed Light" pitchFamily="2" charset="0"/>
              </a:rPr>
              <a:t>Господарська – 1</a:t>
            </a:r>
            <a:endParaRPr lang="ru-RU" altLang="ru-RU" sz="2400" b="1" smtClean="0">
              <a:solidFill>
                <a:schemeClr val="bg1"/>
              </a:solidFill>
              <a:latin typeface="Roboto Condensed Light" pitchFamily="2" charset="0"/>
              <a:ea typeface="Roboto Condensed Light" pitchFamily="2" charset="0"/>
              <a:cs typeface="Roboto Condensed Light" pitchFamily="2" charset="0"/>
            </a:endParaRPr>
          </a:p>
          <a:p>
            <a:pPr algn="just" eaLnBrk="1" hangingPunct="1">
              <a:lnSpc>
                <a:spcPct val="100000"/>
              </a:lnSpc>
              <a:spcBef>
                <a:spcPct val="0"/>
              </a:spcBef>
            </a:pPr>
            <a:endParaRPr lang="ru-RU" altLang="ru-RU" sz="2400" b="1" smtClean="0">
              <a:latin typeface="Roboto Condensed Light" pitchFamily="2" charset="0"/>
              <a:ea typeface="Roboto Condensed Light" pitchFamily="2" charset="0"/>
              <a:cs typeface="Roboto Condensed Light" pitchFamily="2" charset="0"/>
            </a:endParaRPr>
          </a:p>
          <a:p>
            <a:pPr algn="just" eaLnBrk="1" hangingPunct="1">
              <a:lnSpc>
                <a:spcPct val="100000"/>
              </a:lnSpc>
              <a:spcBef>
                <a:spcPct val="0"/>
              </a:spcBef>
              <a:buFont typeface="Arial" charset="0"/>
              <a:buNone/>
            </a:pPr>
            <a:r>
              <a:rPr lang="uk-UA" altLang="ru-RU" sz="1800" b="1" i="1" smtClean="0">
                <a:latin typeface="Roboto Condensed Light" pitchFamily="2" charset="0"/>
                <a:ea typeface="Roboto Condensed Light" pitchFamily="2" charset="0"/>
                <a:cs typeface="Roboto Condensed Light" pitchFamily="2" charset="0"/>
              </a:rPr>
              <a:t>Підстава:</a:t>
            </a:r>
            <a:r>
              <a:rPr lang="uk-UA" altLang="ru-RU" sz="1800" b="1" smtClean="0">
                <a:latin typeface="Roboto Condensed Light" pitchFamily="2" charset="0"/>
                <a:ea typeface="Roboto Condensed Light" pitchFamily="2" charset="0"/>
                <a:cs typeface="Roboto Condensed Light" pitchFamily="2" charset="0"/>
              </a:rPr>
              <a:t> </a:t>
            </a:r>
            <a:r>
              <a:rPr lang="uk-UA" altLang="ru-RU" sz="1800" smtClean="0">
                <a:latin typeface="Roboto Condensed Light" pitchFamily="2" charset="0"/>
                <a:ea typeface="Roboto Condensed Light" pitchFamily="2" charset="0"/>
                <a:cs typeface="Roboto Condensed Light" pitchFamily="2" charset="0"/>
              </a:rPr>
              <a:t>справи в ЄСПЛ не стосувалися рішень, про перегляд яких просили заявники</a:t>
            </a:r>
            <a:r>
              <a:rPr lang="uk-UA" altLang="ru-RU" sz="1800" b="1" smtClean="0">
                <a:latin typeface="Roboto Condensed Light" pitchFamily="2" charset="0"/>
                <a:ea typeface="Roboto Condensed Light" pitchFamily="2" charset="0"/>
                <a:cs typeface="Roboto Condensed Light" pitchFamily="2" charset="0"/>
              </a:rPr>
              <a:t>.</a:t>
            </a:r>
            <a:endParaRPr lang="ru-RU" altLang="ru-RU" sz="1800" b="1" smtClean="0">
              <a:latin typeface="Roboto Condensed Light" pitchFamily="2" charset="0"/>
              <a:ea typeface="Roboto Condensed Light" pitchFamily="2" charset="0"/>
              <a:cs typeface="Roboto Condensed Light" pitchFamily="2" charset="0"/>
            </a:endParaRPr>
          </a:p>
        </p:txBody>
      </p:sp>
      <p:sp>
        <p:nvSpPr>
          <p:cNvPr id="11" name="Місце для тексту 5">
            <a:extLst>
              <a:ext uri="{FF2B5EF4-FFF2-40B4-BE49-F238E27FC236}"/>
            </a:extLst>
          </p:cNvPr>
          <p:cNvSpPr txBox="1">
            <a:spLocks/>
          </p:cNvSpPr>
          <p:nvPr/>
        </p:nvSpPr>
        <p:spPr>
          <a:xfrm>
            <a:off x="454025" y="1798638"/>
            <a:ext cx="5692775" cy="1484312"/>
          </a:xfrm>
          <a:prstGeom prst="rect">
            <a:avLst/>
          </a:prstGeom>
        </p:spPr>
        <p:txBody>
          <a:bodyPr>
            <a:normAutofit/>
          </a:bodyPr>
          <a:lstStyle/>
          <a:p>
            <a:pPr marL="749300" lvl="1" indent="-250825" algn="just" defTabSz="1008063" eaLnBrk="1" hangingPunct="1">
              <a:lnSpc>
                <a:spcPct val="80000"/>
              </a:lnSpc>
              <a:spcBef>
                <a:spcPts val="550"/>
              </a:spcBef>
              <a:buFont typeface="Arial" charset="0"/>
              <a:buChar char="•"/>
              <a:defRPr/>
            </a:pPr>
            <a:r>
              <a:rPr lang="uk-UA" altLang="ru-RU" sz="2800" b="1">
                <a:solidFill>
                  <a:schemeClr val="bg1"/>
                </a:solidFill>
                <a:effectLst>
                  <a:outerShdw blurRad="38100" dist="38100" dir="2700000" algn="tl">
                    <a:srgbClr val="000000"/>
                  </a:outerShdw>
                </a:effectLst>
                <a:latin typeface="Roboto Condensed Light" pitchFamily="2" charset="0"/>
              </a:rPr>
              <a:t>«</a:t>
            </a:r>
            <a:r>
              <a:rPr lang="uk-UA" altLang="ru-RU" sz="2800" b="1" i="1">
                <a:solidFill>
                  <a:schemeClr val="bg1"/>
                </a:solidFill>
                <a:latin typeface="Roboto Condensed Light" pitchFamily="2" charset="0"/>
              </a:rPr>
              <a:t>Burmych and </a:t>
            </a:r>
            <a:r>
              <a:rPr lang="en-US" altLang="ru-RU" sz="2800" b="1" i="1">
                <a:solidFill>
                  <a:schemeClr val="bg1"/>
                </a:solidFill>
                <a:latin typeface="Roboto Condensed Light" pitchFamily="2" charset="0"/>
              </a:rPr>
              <a:t>O</a:t>
            </a:r>
            <a:r>
              <a:rPr lang="uk-UA" altLang="ru-RU" sz="2800" b="1" i="1">
                <a:solidFill>
                  <a:schemeClr val="bg1"/>
                </a:solidFill>
                <a:latin typeface="Roboto Condensed Light" pitchFamily="2" charset="0"/>
              </a:rPr>
              <a:t>thers v. Ukraine</a:t>
            </a:r>
            <a:r>
              <a:rPr lang="uk-UA" altLang="ru-RU" sz="2800" b="1">
                <a:solidFill>
                  <a:schemeClr val="bg1"/>
                </a:solidFill>
                <a:effectLst>
                  <a:outerShdw blurRad="38100" dist="38100" dir="2700000" algn="tl">
                    <a:srgbClr val="000000"/>
                  </a:outerShdw>
                </a:effectLst>
                <a:latin typeface="Roboto Condensed Light" pitchFamily="2" charset="0"/>
              </a:rPr>
              <a:t>»</a:t>
            </a:r>
            <a:br>
              <a:rPr lang="uk-UA" altLang="ru-RU" sz="2800" b="1">
                <a:solidFill>
                  <a:schemeClr val="bg1"/>
                </a:solidFill>
                <a:effectLst>
                  <a:outerShdw blurRad="38100" dist="38100" dir="2700000" algn="tl">
                    <a:srgbClr val="000000"/>
                  </a:outerShdw>
                </a:effectLst>
                <a:latin typeface="Roboto Condensed Light" pitchFamily="2" charset="0"/>
              </a:rPr>
            </a:br>
            <a:r>
              <a:rPr lang="uk-UA" altLang="ru-RU" sz="2800" b="1">
                <a:solidFill>
                  <a:schemeClr val="bg1"/>
                </a:solidFill>
                <a:effectLst>
                  <a:outerShdw blurRad="38100" dist="38100" dir="2700000" algn="tl">
                    <a:srgbClr val="000000"/>
                  </a:outerShdw>
                </a:effectLst>
                <a:latin typeface="Roboto Condensed Light" pitchFamily="2" charset="0"/>
              </a:rPr>
              <a:t>(заява №46852/13 та ін.) від 12.10.2017</a:t>
            </a:r>
            <a:endParaRPr lang="uk-UA" altLang="ru-RU" sz="2800">
              <a:solidFill>
                <a:schemeClr val="bg1"/>
              </a:solidFill>
              <a:latin typeface="Roboto Condensed Light"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3"/>
          <p:cNvSpPr>
            <a:spLocks noGrp="1" noChangeArrowheads="1"/>
          </p:cNvSpPr>
          <p:nvPr>
            <p:ph type="body" sz="quarter" idx="13"/>
          </p:nvPr>
        </p:nvSpPr>
        <p:spPr>
          <a:xfrm>
            <a:off x="1793875" y="6661150"/>
            <a:ext cx="8091488" cy="4508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33795" name="Slide Number Placeholder 4"/>
          <p:cNvSpPr>
            <a:spLocks noGrp="1"/>
          </p:cNvSpPr>
          <p:nvPr>
            <p:ph type="sldNum" sz="quarter" idx="15"/>
          </p:nvPr>
        </p:nvSpPr>
        <p:spPr bwMode="auto">
          <a:noFill/>
          <a:ln>
            <a:miter lim="800000"/>
            <a:headEnd/>
            <a:tailEnd/>
          </a:ln>
        </p:spPr>
        <p:txBody>
          <a:bodyPr/>
          <a:lstStyle/>
          <a:p>
            <a:fld id="{151EE29B-CAE5-40E7-A062-2A98197ECD86}" type="slidenum">
              <a:rPr lang="en-US" altLang="ru-RU" smtClean="0"/>
              <a:pPr/>
              <a:t>16</a:t>
            </a:fld>
            <a:endParaRPr lang="en-US" altLang="ru-RU" smtClean="0"/>
          </a:p>
        </p:txBody>
      </p:sp>
      <p:sp>
        <p:nvSpPr>
          <p:cNvPr id="33796" name="Text Placeholder 5"/>
          <p:cNvSpPr>
            <a:spLocks noGrp="1" noChangeArrowheads="1"/>
          </p:cNvSpPr>
          <p:nvPr>
            <p:ph type="body" sz="quarter" idx="14"/>
          </p:nvPr>
        </p:nvSpPr>
        <p:spPr>
          <a:xfrm>
            <a:off x="454025" y="1206500"/>
            <a:ext cx="9809163" cy="5364163"/>
          </a:xfrm>
        </p:spPr>
        <p:txBody>
          <a:bodyPr/>
          <a:lstStyle/>
          <a:p>
            <a:pPr algn="just" eaLnBrk="1" hangingPunct="1">
              <a:lnSpc>
                <a:spcPct val="80000"/>
              </a:lnSpc>
              <a:spcBef>
                <a:spcPts val="550"/>
              </a:spcBef>
            </a:pPr>
            <a:r>
              <a:rPr lang="uk-UA" altLang="ru-RU" sz="2000" b="1" u="sng" smtClean="0">
                <a:latin typeface="Roboto Condensed Light" pitchFamily="2" charset="0"/>
                <a:ea typeface="Roboto Condensed Light" pitchFamily="2" charset="0"/>
                <a:cs typeface="Roboto Condensed Light" pitchFamily="2" charset="0"/>
              </a:rPr>
              <a:t>Задовольнили повністю – 17:</a:t>
            </a:r>
            <a:endParaRPr lang="uk-UA" altLang="ru-RU" sz="20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ct val="0"/>
              </a:spcBef>
            </a:pPr>
            <a:endParaRPr lang="ru-RU" altLang="ru-RU" sz="2000" smtClean="0">
              <a:latin typeface="Roboto Condensed Light" pitchFamily="2" charset="0"/>
              <a:ea typeface="Roboto Condensed Light" pitchFamily="2" charset="0"/>
              <a:cs typeface="Roboto Condensed Light" pitchFamily="2" charset="0"/>
            </a:endParaRPr>
          </a:p>
          <a:p>
            <a:pPr lvl="1" eaLnBrk="1" hangingPunct="1">
              <a:lnSpc>
                <a:spcPct val="80000"/>
              </a:lnSpc>
              <a:spcBef>
                <a:spcPct val="0"/>
              </a:spcBef>
            </a:pPr>
            <a:r>
              <a:rPr lang="uk-UA" altLang="ru-RU" sz="2000" b="1" smtClean="0">
                <a:solidFill>
                  <a:schemeClr val="bg1"/>
                </a:solidFill>
                <a:latin typeface="Roboto Condensed Light" pitchFamily="2" charset="0"/>
                <a:ea typeface="Roboto Condensed Light" pitchFamily="2" charset="0"/>
                <a:cs typeface="Roboto Condensed Light" pitchFamily="2" charset="0"/>
              </a:rPr>
              <a:t>Адміністративна – 10:</a:t>
            </a:r>
          </a:p>
          <a:p>
            <a:pPr lvl="2" eaLnBrk="1" hangingPunct="1">
              <a:lnSpc>
                <a:spcPct val="80000"/>
              </a:lnSpc>
              <a:spcBef>
                <a:spcPct val="0"/>
              </a:spcBef>
            </a:pP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en-US" altLang="ru-RU" sz="2000" i="1" smtClean="0">
                <a:solidFill>
                  <a:schemeClr val="bg1"/>
                </a:solidFill>
                <a:latin typeface="Roboto Condensed Light" pitchFamily="2" charset="0"/>
                <a:ea typeface="Roboto Condensed Light" pitchFamily="2" charset="0"/>
                <a:cs typeface="Roboto Condensed Light" pitchFamily="2" charset="0"/>
              </a:rPr>
              <a:t>Lazarenko and Others v</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en-US" altLang="ru-RU" sz="2000" i="1" smtClean="0">
                <a:solidFill>
                  <a:schemeClr val="bg1"/>
                </a:solidFill>
                <a:latin typeface="Roboto Condensed Light" pitchFamily="2" charset="0"/>
                <a:ea typeface="Roboto Condensed Light" pitchFamily="2" charset="0"/>
                <a:cs typeface="Roboto Condensed Light" pitchFamily="2" charset="0"/>
              </a:rPr>
              <a:t>Ukraine</a:t>
            </a:r>
            <a:r>
              <a:rPr lang="uk-UA" altLang="ru-RU" sz="2000" smtClean="0">
                <a:solidFill>
                  <a:schemeClr val="bg1"/>
                </a:solidFill>
                <a:latin typeface="Roboto Condensed Light" pitchFamily="2" charset="0"/>
                <a:ea typeface="Roboto Condensed Light" pitchFamily="2" charset="0"/>
                <a:cs typeface="Roboto Condensed Light" pitchFamily="2" charset="0"/>
              </a:rPr>
              <a:t>» (заява № 70329/12 та ін.) від 27.06.2017</a:t>
            </a:r>
            <a:r>
              <a:rPr lang="en-US" altLang="ru-RU" sz="2000" smtClean="0">
                <a:solidFill>
                  <a:schemeClr val="bg1"/>
                </a:solidFill>
                <a:latin typeface="Roboto Condensed Light" pitchFamily="2" charset="0"/>
                <a:ea typeface="Roboto Condensed Light" pitchFamily="2" charset="0"/>
                <a:cs typeface="Roboto Condensed Light" pitchFamily="2" charset="0"/>
              </a:rPr>
              <a:t> – </a:t>
            </a:r>
            <a:r>
              <a:rPr lang="en-US" altLang="ru-RU" sz="2000" b="1" smtClean="0">
                <a:solidFill>
                  <a:schemeClr val="bg1"/>
                </a:solidFill>
                <a:latin typeface="Roboto Condensed Light" pitchFamily="2" charset="0"/>
                <a:ea typeface="Roboto Condensed Light" pitchFamily="2" charset="0"/>
                <a:cs typeface="Roboto Condensed Light" pitchFamily="2" charset="0"/>
              </a:rPr>
              <a:t>4</a:t>
            </a:r>
            <a:r>
              <a:rPr lang="uk-UA" altLang="ru-RU" sz="2000" smtClean="0">
                <a:solidFill>
                  <a:schemeClr val="bg1"/>
                </a:solidFill>
                <a:latin typeface="Roboto Condensed Light" pitchFamily="2" charset="0"/>
                <a:ea typeface="Roboto Condensed Light" pitchFamily="2" charset="0"/>
                <a:cs typeface="Roboto Condensed Light" pitchFamily="2" charset="0"/>
              </a:rPr>
              <a:t>;</a:t>
            </a:r>
          </a:p>
          <a:p>
            <a:pPr lvl="2" eaLnBrk="1" hangingPunct="1">
              <a:lnSpc>
                <a:spcPct val="80000"/>
              </a:lnSpc>
              <a:spcBef>
                <a:spcPct val="0"/>
              </a:spcBef>
            </a:pP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en-US" altLang="ru-RU" sz="2000" i="1" smtClean="0">
                <a:solidFill>
                  <a:schemeClr val="bg1"/>
                </a:solidFill>
                <a:latin typeface="Roboto Condensed Light" pitchFamily="2" charset="0"/>
                <a:ea typeface="Roboto Condensed Light" pitchFamily="2" charset="0"/>
                <a:cs typeface="Roboto Condensed Light" pitchFamily="2" charset="0"/>
              </a:rPr>
              <a:t>Viktor Nazarenko v</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en-US" altLang="ru-RU" sz="2000" i="1" smtClean="0">
                <a:solidFill>
                  <a:schemeClr val="bg1"/>
                </a:solidFill>
                <a:latin typeface="Roboto Condensed Light" pitchFamily="2" charset="0"/>
                <a:ea typeface="Roboto Condensed Light" pitchFamily="2" charset="0"/>
                <a:cs typeface="Roboto Condensed Light" pitchFamily="2" charset="0"/>
              </a:rPr>
              <a:t>Ukraine</a:t>
            </a:r>
            <a:r>
              <a:rPr lang="uk-UA" altLang="ru-RU" sz="2000" smtClean="0">
                <a:solidFill>
                  <a:schemeClr val="bg1"/>
                </a:solidFill>
                <a:latin typeface="Roboto Condensed Light" pitchFamily="2" charset="0"/>
                <a:ea typeface="Roboto Condensed Light" pitchFamily="2" charset="0"/>
                <a:cs typeface="Roboto Condensed Light" pitchFamily="2" charset="0"/>
              </a:rPr>
              <a:t>» (заява № 18656/13) від 03.10.2017;</a:t>
            </a:r>
          </a:p>
          <a:p>
            <a:pPr lvl="2" eaLnBrk="1" hangingPunct="1">
              <a:lnSpc>
                <a:spcPct val="80000"/>
              </a:lnSpc>
              <a:spcBef>
                <a:spcPct val="0"/>
              </a:spcBef>
            </a:pP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en-US" altLang="ru-RU" sz="2000" i="1" smtClean="0">
                <a:solidFill>
                  <a:schemeClr val="bg1"/>
                </a:solidFill>
                <a:latin typeface="Roboto Condensed Light" pitchFamily="2" charset="0"/>
                <a:ea typeface="Roboto Condensed Light" pitchFamily="2" charset="0"/>
                <a:cs typeface="Roboto Condensed Light" pitchFamily="2" charset="0"/>
              </a:rPr>
              <a:t>Shestopalov</a:t>
            </a:r>
            <a:r>
              <a:rPr lang="uk-UA" altLang="ru-RU" sz="2000" i="1" smtClean="0">
                <a:solidFill>
                  <a:schemeClr val="bg1"/>
                </a:solidFill>
                <a:latin typeface="Roboto Condensed Light" pitchFamily="2" charset="0"/>
                <a:ea typeface="Roboto Condensed Light" pitchFamily="2" charset="0"/>
                <a:cs typeface="Roboto Condensed Light" pitchFamily="2" charset="0"/>
              </a:rPr>
              <a:t>а </a:t>
            </a:r>
            <a:r>
              <a:rPr lang="en-US" altLang="ru-RU" sz="2000" i="1" smtClean="0">
                <a:solidFill>
                  <a:schemeClr val="bg1"/>
                </a:solidFill>
                <a:latin typeface="Roboto Condensed Light" pitchFamily="2" charset="0"/>
                <a:ea typeface="Roboto Condensed Light" pitchFamily="2" charset="0"/>
                <a:cs typeface="Roboto Condensed Light" pitchFamily="2" charset="0"/>
              </a:rPr>
              <a:t>v</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en-US" altLang="ru-RU" sz="2000" i="1" smtClean="0">
                <a:solidFill>
                  <a:schemeClr val="bg1"/>
                </a:solidFill>
                <a:latin typeface="Roboto Condensed Light" pitchFamily="2" charset="0"/>
                <a:ea typeface="Roboto Condensed Light" pitchFamily="2" charset="0"/>
                <a:cs typeface="Roboto Condensed Light" pitchFamily="2" charset="0"/>
              </a:rPr>
              <a:t>Ukraine</a:t>
            </a:r>
            <a:r>
              <a:rPr lang="uk-UA" altLang="ru-RU" sz="2000" smtClean="0">
                <a:solidFill>
                  <a:schemeClr val="bg1"/>
                </a:solidFill>
                <a:latin typeface="Roboto Condensed Light" pitchFamily="2" charset="0"/>
                <a:ea typeface="Roboto Condensed Light" pitchFamily="2" charset="0"/>
                <a:cs typeface="Roboto Condensed Light" pitchFamily="2" charset="0"/>
              </a:rPr>
              <a:t>» (заява № 55339/07) від 21.12.2017</a:t>
            </a:r>
            <a:r>
              <a:rPr lang="uk-UA" altLang="ru-RU" sz="2000" b="1" smtClean="0">
                <a:solidFill>
                  <a:schemeClr val="bg1"/>
                </a:solidFill>
                <a:latin typeface="Roboto Condensed Light" pitchFamily="2" charset="0"/>
                <a:ea typeface="Roboto Condensed Light" pitchFamily="2" charset="0"/>
                <a:cs typeface="Roboto Condensed Light" pitchFamily="2" charset="0"/>
              </a:rPr>
              <a:t>;</a:t>
            </a:r>
          </a:p>
          <a:p>
            <a:pPr lvl="2" eaLnBrk="1" hangingPunct="1">
              <a:lnSpc>
                <a:spcPct val="80000"/>
              </a:lnSpc>
              <a:spcBef>
                <a:spcPct val="0"/>
              </a:spcBef>
            </a:pPr>
            <a:r>
              <a:rPr lang="uk-UA" altLang="ru-RU" sz="2000" i="1" smtClean="0">
                <a:solidFill>
                  <a:schemeClr val="bg1"/>
                </a:solidFill>
                <a:latin typeface="Roboto Condensed Light" pitchFamily="2" charset="0"/>
                <a:ea typeface="Roboto Condensed Light" pitchFamily="2" charset="0"/>
                <a:cs typeface="Roboto Condensed Light" pitchFamily="2" charset="0"/>
              </a:rPr>
              <a:t>«Osovska and Others v. Ukraine</a:t>
            </a:r>
            <a:r>
              <a:rPr lang="ru-RU" altLang="ru-RU" sz="2000" i="1" smtClean="0">
                <a:solidFill>
                  <a:schemeClr val="bg1"/>
                </a:solidFill>
                <a:latin typeface="Roboto Condensed Light" pitchFamily="2" charset="0"/>
                <a:ea typeface="Roboto Condensed Light" pitchFamily="2" charset="0"/>
                <a:cs typeface="Roboto Condensed Light" pitchFamily="2" charset="0"/>
              </a:rPr>
              <a:t>» </a:t>
            </a:r>
            <a:r>
              <a:rPr lang="ru-RU" altLang="ru-RU" sz="2000" smtClean="0">
                <a:solidFill>
                  <a:schemeClr val="bg1"/>
                </a:solidFill>
                <a:latin typeface="Roboto Condensed Light" pitchFamily="2" charset="0"/>
                <a:ea typeface="Roboto Condensed Light" pitchFamily="2" charset="0"/>
                <a:cs typeface="Roboto Condensed Light" pitchFamily="2" charset="0"/>
              </a:rPr>
              <a:t>(заява </a:t>
            </a:r>
            <a:r>
              <a:rPr lang="uk-UA" altLang="ru-RU" sz="2000" smtClean="0">
                <a:solidFill>
                  <a:schemeClr val="bg1"/>
                </a:solidFill>
                <a:latin typeface="Roboto Condensed Light" pitchFamily="2" charset="0"/>
                <a:ea typeface="Roboto Condensed Light" pitchFamily="2" charset="0"/>
                <a:cs typeface="Roboto Condensed Light" pitchFamily="2" charset="0"/>
              </a:rPr>
              <a:t>№ 19306/13) від 28.06.2018</a:t>
            </a:r>
            <a:r>
              <a:rPr lang="uk-UA" altLang="ru-RU" sz="2000" b="1" smtClean="0">
                <a:solidFill>
                  <a:schemeClr val="bg1"/>
                </a:solidFill>
                <a:latin typeface="Roboto Condensed Light" pitchFamily="2" charset="0"/>
                <a:ea typeface="Roboto Condensed Light" pitchFamily="2" charset="0"/>
                <a:cs typeface="Roboto Condensed Light" pitchFamily="2" charset="0"/>
              </a:rPr>
              <a:t>;</a:t>
            </a:r>
          </a:p>
          <a:p>
            <a:pPr lvl="2" eaLnBrk="1" hangingPunct="1">
              <a:lnSpc>
                <a:spcPct val="80000"/>
              </a:lnSpc>
              <a:spcBef>
                <a:spcPct val="0"/>
              </a:spcBef>
            </a:pPr>
            <a:r>
              <a:rPr lang="uk-UA" altLang="ru-RU" sz="2000" i="1" smtClean="0">
                <a:solidFill>
                  <a:schemeClr val="bg1"/>
                </a:solidFill>
                <a:latin typeface="Roboto Condensed Light" pitchFamily="2" charset="0"/>
                <a:ea typeface="Roboto Condensed Light" pitchFamily="2" charset="0"/>
                <a:cs typeface="Roboto Condensed Light" pitchFamily="2" charset="0"/>
              </a:rPr>
              <a:t>«Denisov v. Ukraine» </a:t>
            </a: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ru-RU" altLang="ru-RU" sz="2000" smtClean="0">
                <a:solidFill>
                  <a:schemeClr val="bg1"/>
                </a:solidFill>
                <a:latin typeface="Roboto Condensed Light" pitchFamily="2" charset="0"/>
                <a:ea typeface="Roboto Condensed Light" pitchFamily="2" charset="0"/>
                <a:cs typeface="Roboto Condensed Light" pitchFamily="2" charset="0"/>
              </a:rPr>
              <a:t>заява № </a:t>
            </a:r>
            <a:r>
              <a:rPr lang="uk-UA" altLang="ru-RU" sz="2000" smtClean="0">
                <a:solidFill>
                  <a:schemeClr val="bg1"/>
                </a:solidFill>
                <a:latin typeface="Roboto Condensed Light" pitchFamily="2" charset="0"/>
                <a:ea typeface="Roboto Condensed Light" pitchFamily="2" charset="0"/>
                <a:cs typeface="Roboto Condensed Light" pitchFamily="2" charset="0"/>
              </a:rPr>
              <a:t> 76639/11) від 25.09.2018</a:t>
            </a:r>
            <a:r>
              <a:rPr lang="uk-UA" altLang="ru-RU" sz="2000" b="1" smtClean="0">
                <a:solidFill>
                  <a:schemeClr val="bg1"/>
                </a:solidFill>
                <a:latin typeface="Roboto Condensed Light" pitchFamily="2" charset="0"/>
                <a:ea typeface="Roboto Condensed Light" pitchFamily="2" charset="0"/>
                <a:cs typeface="Roboto Condensed Light" pitchFamily="2" charset="0"/>
              </a:rPr>
              <a:t>;</a:t>
            </a:r>
          </a:p>
          <a:p>
            <a:pPr lvl="2" eaLnBrk="1" hangingPunct="1">
              <a:lnSpc>
                <a:spcPct val="80000"/>
              </a:lnSpc>
              <a:spcBef>
                <a:spcPct val="0"/>
              </a:spcBef>
            </a:pPr>
            <a:r>
              <a:rPr lang="uk-UA" sz="2000" i="1" smtClean="0">
                <a:solidFill>
                  <a:schemeClr val="bg1"/>
                </a:solidFill>
                <a:latin typeface="Roboto Condensed Light" pitchFamily="2" charset="0"/>
                <a:ea typeface="Roboto Condensed Light" pitchFamily="2" charset="0"/>
                <a:cs typeface="Roboto Condensed Light" pitchFamily="2" charset="0"/>
              </a:rPr>
              <a:t>«Isayev and Others v. Ukraine» </a:t>
            </a:r>
            <a:r>
              <a:rPr lang="uk-UA" sz="2000" smtClean="0">
                <a:solidFill>
                  <a:schemeClr val="bg1"/>
                </a:solidFill>
                <a:latin typeface="Roboto Condensed Light" pitchFamily="2" charset="0"/>
                <a:ea typeface="Roboto Condensed Light" pitchFamily="2" charset="0"/>
                <a:cs typeface="Roboto Condensed Light" pitchFamily="2" charset="0"/>
              </a:rPr>
              <a:t>(заяви № 9300/14</a:t>
            </a:r>
            <a:r>
              <a:rPr lang="en-US" sz="2000" smtClean="0">
                <a:solidFill>
                  <a:schemeClr val="bg1"/>
                </a:solidFill>
                <a:latin typeface="Roboto Condensed Light" pitchFamily="2" charset="0"/>
                <a:ea typeface="Roboto Condensed Light" pitchFamily="2" charset="0"/>
                <a:cs typeface="Roboto Condensed Light" pitchFamily="2" charset="0"/>
              </a:rPr>
              <a:t> </a:t>
            </a:r>
            <a:r>
              <a:rPr lang="uk-UA" sz="2000" smtClean="0">
                <a:solidFill>
                  <a:schemeClr val="bg1"/>
                </a:solidFill>
                <a:latin typeface="Roboto Condensed Light" pitchFamily="2" charset="0"/>
                <a:ea typeface="Roboto Condensed Light" pitchFamily="2" charset="0"/>
                <a:cs typeface="Roboto Condensed Light" pitchFamily="2" charset="0"/>
              </a:rPr>
              <a:t>та № 29820/1</a:t>
            </a:r>
            <a:r>
              <a:rPr lang="en-US" sz="2000" smtClean="0">
                <a:solidFill>
                  <a:schemeClr val="bg1"/>
                </a:solidFill>
                <a:latin typeface="Roboto Condensed Light" pitchFamily="2" charset="0"/>
                <a:ea typeface="Roboto Condensed Light" pitchFamily="2" charset="0"/>
                <a:cs typeface="Roboto Condensed Light" pitchFamily="2" charset="0"/>
              </a:rPr>
              <a:t>5</a:t>
            </a:r>
            <a:r>
              <a:rPr lang="uk-UA" sz="2000" smtClean="0">
                <a:solidFill>
                  <a:schemeClr val="bg1"/>
                </a:solidFill>
                <a:latin typeface="Roboto Condensed Light" pitchFamily="2" charset="0"/>
                <a:ea typeface="Roboto Condensed Light" pitchFamily="2" charset="0"/>
                <a:cs typeface="Roboto Condensed Light" pitchFamily="2" charset="0"/>
              </a:rPr>
              <a:t>) від 06.12.2018 – </a:t>
            </a:r>
            <a:r>
              <a:rPr lang="uk-UA" sz="2000" b="1" smtClean="0">
                <a:solidFill>
                  <a:schemeClr val="bg1"/>
                </a:solidFill>
                <a:latin typeface="Roboto Condensed Light" pitchFamily="2" charset="0"/>
                <a:ea typeface="Roboto Condensed Light" pitchFamily="2" charset="0"/>
                <a:cs typeface="Roboto Condensed Light" pitchFamily="2" charset="0"/>
              </a:rPr>
              <a:t>2.</a:t>
            </a:r>
            <a:endParaRPr lang="uk-UA" altLang="ru-RU" sz="2000" b="1" smtClean="0">
              <a:solidFill>
                <a:schemeClr val="bg1"/>
              </a:solidFill>
              <a:latin typeface="Roboto Condensed Light" pitchFamily="2" charset="0"/>
              <a:ea typeface="Roboto Condensed Light" pitchFamily="2" charset="0"/>
              <a:cs typeface="Roboto Condensed Light" pitchFamily="2" charset="0"/>
            </a:endParaRPr>
          </a:p>
          <a:p>
            <a:pPr lvl="1" eaLnBrk="1" hangingPunct="1">
              <a:lnSpc>
                <a:spcPct val="80000"/>
              </a:lnSpc>
              <a:spcBef>
                <a:spcPct val="0"/>
              </a:spcBef>
            </a:pPr>
            <a:r>
              <a:rPr lang="uk-UA" altLang="ru-RU" sz="2000" b="1" smtClean="0">
                <a:solidFill>
                  <a:schemeClr val="bg1"/>
                </a:solidFill>
                <a:latin typeface="Roboto Condensed Light" pitchFamily="2" charset="0"/>
                <a:ea typeface="Roboto Condensed Light" pitchFamily="2" charset="0"/>
                <a:cs typeface="Roboto Condensed Light" pitchFamily="2" charset="0"/>
              </a:rPr>
              <a:t>Цивільна – 3</a:t>
            </a:r>
          </a:p>
          <a:p>
            <a:pPr lvl="2" eaLnBrk="1" hangingPunct="1">
              <a:lnSpc>
                <a:spcPct val="80000"/>
              </a:lnSpc>
              <a:spcBef>
                <a:spcPct val="0"/>
              </a:spcBef>
            </a:pP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uk-UA" altLang="ru-RU" sz="2000" i="1" smtClean="0">
                <a:solidFill>
                  <a:schemeClr val="bg1"/>
                </a:solidFill>
                <a:latin typeface="Roboto Condensed Light" pitchFamily="2" charset="0"/>
                <a:ea typeface="Roboto Condensed Light" pitchFamily="2" charset="0"/>
                <a:cs typeface="Roboto Condensed Light" pitchFamily="2" charset="0"/>
              </a:rPr>
              <a:t>Lazoriva v. Ukraine</a:t>
            </a:r>
            <a:r>
              <a:rPr lang="uk-UA" altLang="ru-RU" sz="2000" smtClean="0">
                <a:solidFill>
                  <a:schemeClr val="bg1"/>
                </a:solidFill>
                <a:latin typeface="Roboto Condensed Light" pitchFamily="2" charset="0"/>
                <a:ea typeface="Roboto Condensed Light" pitchFamily="2" charset="0"/>
                <a:cs typeface="Roboto Condensed Light" pitchFamily="2" charset="0"/>
              </a:rPr>
              <a:t>»  (заява № 6878/14) від 17.04.2018;</a:t>
            </a:r>
          </a:p>
          <a:p>
            <a:pPr lvl="2" eaLnBrk="1" hangingPunct="1">
              <a:lnSpc>
                <a:spcPct val="80000"/>
              </a:lnSpc>
              <a:spcBef>
                <a:spcPct val="0"/>
              </a:spcBef>
            </a:pPr>
            <a:r>
              <a:rPr lang="uk-UA" altLang="ru-RU" sz="2000" i="1" smtClean="0">
                <a:solidFill>
                  <a:schemeClr val="bg1"/>
                </a:solidFill>
                <a:latin typeface="Roboto Condensed Light" pitchFamily="2" charset="0"/>
                <a:ea typeface="Roboto Condensed Light" pitchFamily="2" charset="0"/>
                <a:cs typeface="Roboto Condensed Light" pitchFamily="2" charset="0"/>
              </a:rPr>
              <a:t>«Sagan </a:t>
            </a:r>
            <a:r>
              <a:rPr lang="en-US" altLang="ru-RU" sz="2000" i="1" smtClean="0">
                <a:solidFill>
                  <a:schemeClr val="bg1"/>
                </a:solidFill>
                <a:latin typeface="Roboto Condensed Light" pitchFamily="2" charset="0"/>
                <a:ea typeface="Roboto Condensed Light" pitchFamily="2" charset="0"/>
                <a:cs typeface="Roboto Condensed Light" pitchFamily="2" charset="0"/>
              </a:rPr>
              <a:t>v</a:t>
            </a:r>
            <a:r>
              <a:rPr lang="uk-UA" altLang="ru-RU" sz="2000" i="1" smtClean="0">
                <a:solidFill>
                  <a:schemeClr val="bg1"/>
                </a:solidFill>
                <a:latin typeface="Roboto Condensed Light" pitchFamily="2" charset="0"/>
                <a:ea typeface="Roboto Condensed Light" pitchFamily="2" charset="0"/>
                <a:cs typeface="Roboto Condensed Light" pitchFamily="2" charset="0"/>
              </a:rPr>
              <a:t>. Ukraine» </a:t>
            </a:r>
            <a:r>
              <a:rPr lang="uk-UA" altLang="ru-RU" sz="2000" smtClean="0">
                <a:solidFill>
                  <a:schemeClr val="bg1"/>
                </a:solidFill>
                <a:latin typeface="Roboto Condensed Light" pitchFamily="2" charset="0"/>
                <a:ea typeface="Roboto Condensed Light" pitchFamily="2" charset="0"/>
                <a:cs typeface="Roboto Condensed Light" pitchFamily="2" charset="0"/>
              </a:rPr>
              <a:t>(заява № 60010/08) від 23.10.2018;</a:t>
            </a:r>
          </a:p>
          <a:p>
            <a:pPr lvl="2" eaLnBrk="1" hangingPunct="1">
              <a:lnSpc>
                <a:spcPct val="80000"/>
              </a:lnSpc>
              <a:spcBef>
                <a:spcPct val="0"/>
              </a:spcBef>
            </a:pPr>
            <a:r>
              <a:rPr lang="uk-UA" sz="2000" i="1" smtClean="0">
                <a:solidFill>
                  <a:schemeClr val="bg1"/>
                </a:solidFill>
                <a:latin typeface="Roboto Condensed Light" pitchFamily="2" charset="0"/>
                <a:ea typeface="Roboto Condensed Light" pitchFamily="2" charset="0"/>
                <a:cs typeface="Roboto Condensed Light" pitchFamily="2" charset="0"/>
              </a:rPr>
              <a:t>«M. T. v. Ukraine</a:t>
            </a:r>
            <a:r>
              <a:rPr lang="uk-UA" sz="2000" smtClean="0">
                <a:solidFill>
                  <a:schemeClr val="bg1"/>
                </a:solidFill>
                <a:latin typeface="Roboto Condensed Light" pitchFamily="2" charset="0"/>
                <a:ea typeface="Roboto Condensed Light" pitchFamily="2" charset="0"/>
                <a:cs typeface="Roboto Condensed Light" pitchFamily="2" charset="0"/>
              </a:rPr>
              <a:t>» (заява № 950/17) від 19.03.2019.</a:t>
            </a:r>
            <a:endParaRPr lang="uk-UA" altLang="ru-RU" sz="2000" smtClean="0">
              <a:solidFill>
                <a:schemeClr val="bg1"/>
              </a:solidFill>
              <a:latin typeface="Roboto Condensed Light" pitchFamily="2" charset="0"/>
              <a:ea typeface="Roboto Condensed Light" pitchFamily="2" charset="0"/>
              <a:cs typeface="Roboto Condensed Light" pitchFamily="2" charset="0"/>
            </a:endParaRPr>
          </a:p>
          <a:p>
            <a:pPr lvl="1" eaLnBrk="1" hangingPunct="1">
              <a:lnSpc>
                <a:spcPct val="80000"/>
              </a:lnSpc>
              <a:spcBef>
                <a:spcPct val="0"/>
              </a:spcBef>
              <a:buFont typeface="Wingdings" pitchFamily="2" charset="2"/>
              <a:buChar char="Ø"/>
            </a:pPr>
            <a:r>
              <a:rPr lang="uk-UA" altLang="ru-RU" sz="2000" b="1" smtClean="0">
                <a:solidFill>
                  <a:schemeClr val="bg1"/>
                </a:solidFill>
                <a:latin typeface="Roboto Condensed Light" pitchFamily="2" charset="0"/>
                <a:ea typeface="Roboto Condensed Light" pitchFamily="2" charset="0"/>
                <a:cs typeface="Roboto Condensed Light" pitchFamily="2" charset="0"/>
              </a:rPr>
              <a:t>Господарська – 1</a:t>
            </a:r>
          </a:p>
          <a:p>
            <a:pPr lvl="2" eaLnBrk="1" hangingPunct="1">
              <a:lnSpc>
                <a:spcPct val="80000"/>
              </a:lnSpc>
              <a:spcBef>
                <a:spcPct val="0"/>
              </a:spcBef>
            </a:pPr>
            <a:r>
              <a:rPr lang="uk-UA" altLang="ru-RU" sz="2000" i="1" smtClean="0">
                <a:solidFill>
                  <a:schemeClr val="bg1"/>
                </a:solidFill>
                <a:latin typeface="Roboto Condensed Light" pitchFamily="2" charset="0"/>
                <a:ea typeface="Roboto Condensed Light" pitchFamily="2" charset="0"/>
                <a:cs typeface="Roboto Condensed Light" pitchFamily="2" charset="0"/>
              </a:rPr>
              <a:t>«</a:t>
            </a:r>
            <a:r>
              <a:rPr lang="uk-UA" sz="2000" i="1" smtClean="0">
                <a:solidFill>
                  <a:schemeClr val="bg1"/>
                </a:solidFill>
                <a:latin typeface="Roboto Condensed Light" pitchFamily="2" charset="0"/>
                <a:ea typeface="Roboto Condensed Light" pitchFamily="2" charset="0"/>
                <a:cs typeface="Roboto Condensed Light" pitchFamily="2" charset="0"/>
              </a:rPr>
              <a:t>Batkivska Turbota Foundation v. Ukraine</a:t>
            </a:r>
            <a:r>
              <a:rPr lang="uk-UA" altLang="ru-RU" sz="2000" smtClean="0">
                <a:solidFill>
                  <a:schemeClr val="bg1"/>
                </a:solidFill>
                <a:latin typeface="Roboto Condensed Light" pitchFamily="2" charset="0"/>
                <a:ea typeface="Roboto Condensed Light" pitchFamily="2" charset="0"/>
                <a:cs typeface="Roboto Condensed Light" pitchFamily="2" charset="0"/>
              </a:rPr>
              <a:t>»  </a:t>
            </a:r>
            <a:r>
              <a:rPr lang="uk-UA" altLang="ru-RU" sz="2000" i="1" smtClean="0">
                <a:solidFill>
                  <a:schemeClr val="bg1"/>
                </a:solidFill>
                <a:latin typeface="Roboto Condensed Light" pitchFamily="2" charset="0"/>
                <a:ea typeface="Roboto Condensed Light" pitchFamily="2" charset="0"/>
                <a:cs typeface="Roboto Condensed Light" pitchFamily="2" charset="0"/>
              </a:rPr>
              <a:t>(</a:t>
            </a:r>
            <a:r>
              <a:rPr lang="uk-UA" altLang="ru-RU" sz="2000" smtClean="0">
                <a:solidFill>
                  <a:schemeClr val="bg1"/>
                </a:solidFill>
                <a:latin typeface="Roboto Condensed Light" pitchFamily="2" charset="0"/>
                <a:ea typeface="Roboto Condensed Light" pitchFamily="2" charset="0"/>
                <a:cs typeface="Roboto Condensed Light" pitchFamily="2" charset="0"/>
              </a:rPr>
              <a:t>заява № </a:t>
            </a:r>
            <a:r>
              <a:rPr lang="uk-UA" sz="2000" smtClean="0">
                <a:solidFill>
                  <a:schemeClr val="bg1"/>
                </a:solidFill>
                <a:latin typeface="Roboto Condensed Light" pitchFamily="2" charset="0"/>
                <a:ea typeface="Roboto Condensed Light" pitchFamily="2" charset="0"/>
                <a:cs typeface="Roboto Condensed Light" pitchFamily="2" charset="0"/>
              </a:rPr>
              <a:t>5876/15</a:t>
            </a:r>
            <a:r>
              <a:rPr lang="uk-UA" altLang="ru-RU" sz="2000" smtClean="0">
                <a:solidFill>
                  <a:schemeClr val="bg1"/>
                </a:solidFill>
                <a:latin typeface="Roboto Condensed Light" pitchFamily="2" charset="0"/>
                <a:ea typeface="Roboto Condensed Light" pitchFamily="2" charset="0"/>
                <a:cs typeface="Roboto Condensed Light" pitchFamily="2" charset="0"/>
              </a:rPr>
              <a:t>) від 09.10.2018.</a:t>
            </a:r>
          </a:p>
          <a:p>
            <a:pPr lvl="1" eaLnBrk="1" hangingPunct="1">
              <a:lnSpc>
                <a:spcPct val="80000"/>
              </a:lnSpc>
              <a:spcBef>
                <a:spcPct val="0"/>
              </a:spcBef>
              <a:buFont typeface="Wingdings" pitchFamily="2" charset="2"/>
              <a:buChar char="Ø"/>
            </a:pPr>
            <a:r>
              <a:rPr lang="uk-UA" altLang="ru-RU" sz="2000" b="1" smtClean="0">
                <a:solidFill>
                  <a:schemeClr val="bg1"/>
                </a:solidFill>
                <a:latin typeface="Roboto Condensed Light" pitchFamily="2" charset="0"/>
                <a:ea typeface="Roboto Condensed Light" pitchFamily="2" charset="0"/>
                <a:cs typeface="Roboto Condensed Light" pitchFamily="2" charset="0"/>
              </a:rPr>
              <a:t>Кримінальна – 3:</a:t>
            </a:r>
          </a:p>
          <a:p>
            <a:pPr lvl="2" eaLnBrk="1" hangingPunct="1">
              <a:lnSpc>
                <a:spcPct val="80000"/>
              </a:lnSpc>
              <a:spcBef>
                <a:spcPct val="0"/>
              </a:spcBef>
            </a:pP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en-US" altLang="ru-RU" sz="2000" i="1" smtClean="0">
                <a:solidFill>
                  <a:schemeClr val="bg1"/>
                </a:solidFill>
                <a:latin typeface="Roboto Condensed Light" pitchFamily="2" charset="0"/>
                <a:ea typeface="Roboto Condensed Light" pitchFamily="2" charset="0"/>
                <a:cs typeface="Roboto Condensed Light" pitchFamily="2" charset="0"/>
              </a:rPr>
              <a:t>Rostovtsev</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en-US" altLang="ru-RU" sz="2000" i="1" smtClean="0">
                <a:solidFill>
                  <a:schemeClr val="bg1"/>
                </a:solidFill>
                <a:latin typeface="Roboto Condensed Light" pitchFamily="2" charset="0"/>
                <a:ea typeface="Roboto Condensed Light" pitchFamily="2" charset="0"/>
                <a:cs typeface="Roboto Condensed Light" pitchFamily="2" charset="0"/>
              </a:rPr>
              <a:t>v</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en-US" altLang="ru-RU" sz="2000" i="1" smtClean="0">
                <a:solidFill>
                  <a:schemeClr val="bg1"/>
                </a:solidFill>
                <a:latin typeface="Roboto Condensed Light" pitchFamily="2" charset="0"/>
                <a:ea typeface="Roboto Condensed Light" pitchFamily="2" charset="0"/>
                <a:cs typeface="Roboto Condensed Light" pitchFamily="2" charset="0"/>
              </a:rPr>
              <a:t>Ukraine</a:t>
            </a:r>
            <a:r>
              <a:rPr lang="uk-UA" altLang="ru-RU" sz="2000" smtClean="0">
                <a:solidFill>
                  <a:schemeClr val="bg1"/>
                </a:solidFill>
                <a:latin typeface="Roboto Condensed Light" pitchFamily="2" charset="0"/>
                <a:ea typeface="Roboto Condensed Light" pitchFamily="2" charset="0"/>
                <a:cs typeface="Roboto Condensed Light" pitchFamily="2" charset="0"/>
              </a:rPr>
              <a:t>» (заява № 2728/16) від 25.07.2017;</a:t>
            </a:r>
          </a:p>
          <a:p>
            <a:pPr lvl="2" eaLnBrk="1" hangingPunct="1">
              <a:lnSpc>
                <a:spcPct val="80000"/>
              </a:lnSpc>
              <a:spcBef>
                <a:spcPct val="0"/>
              </a:spcBef>
            </a:pPr>
            <a:r>
              <a:rPr lang="uk-UA" altLang="ru-RU" sz="2000" smtClean="0">
                <a:solidFill>
                  <a:schemeClr val="bg1"/>
                </a:solidFill>
                <a:latin typeface="Roboto Condensed Light" pitchFamily="2" charset="0"/>
                <a:ea typeface="Roboto Condensed Light" pitchFamily="2" charset="0"/>
                <a:cs typeface="Roboto Condensed Light" pitchFamily="2" charset="0"/>
              </a:rPr>
              <a:t>«</a:t>
            </a:r>
            <a:r>
              <a:rPr lang="en-US" altLang="ru-RU" sz="2000" i="1" smtClean="0">
                <a:solidFill>
                  <a:schemeClr val="bg1"/>
                </a:solidFill>
                <a:latin typeface="Roboto Condensed Light" pitchFamily="2" charset="0"/>
                <a:ea typeface="Roboto Condensed Light" pitchFamily="2" charset="0"/>
                <a:cs typeface="Roboto Condensed Light" pitchFamily="2" charset="0"/>
              </a:rPr>
              <a:t>Rudnichenko v. Ukraine</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uk-UA" altLang="ru-RU" sz="2000" smtClean="0">
                <a:solidFill>
                  <a:schemeClr val="bg1"/>
                </a:solidFill>
                <a:latin typeface="Roboto Condensed Light" pitchFamily="2" charset="0"/>
                <a:ea typeface="Roboto Condensed Light" pitchFamily="2" charset="0"/>
                <a:cs typeface="Roboto Condensed Light" pitchFamily="2" charset="0"/>
              </a:rPr>
              <a:t>заява № </a:t>
            </a:r>
            <a:r>
              <a:rPr lang="ru-RU" altLang="ru-RU" sz="2000" smtClean="0">
                <a:solidFill>
                  <a:schemeClr val="bg1"/>
                </a:solidFill>
                <a:latin typeface="Roboto Condensed Light" pitchFamily="2" charset="0"/>
                <a:ea typeface="Roboto Condensed Light" pitchFamily="2" charset="0"/>
                <a:cs typeface="Roboto Condensed Light" pitchFamily="2" charset="0"/>
              </a:rPr>
              <a:t> 2775/07</a:t>
            </a:r>
            <a:r>
              <a:rPr lang="uk-UA" altLang="ru-RU" sz="2000" i="1" smtClean="0">
                <a:solidFill>
                  <a:schemeClr val="bg1"/>
                </a:solidFill>
                <a:latin typeface="Roboto Condensed Light" pitchFamily="2" charset="0"/>
                <a:ea typeface="Roboto Condensed Light" pitchFamily="2" charset="0"/>
                <a:cs typeface="Roboto Condensed Light" pitchFamily="2" charset="0"/>
              </a:rPr>
              <a:t>) </a:t>
            </a:r>
            <a:r>
              <a:rPr lang="uk-UA" altLang="ru-RU" sz="2000" smtClean="0">
                <a:solidFill>
                  <a:schemeClr val="bg1"/>
                </a:solidFill>
                <a:latin typeface="Roboto Condensed Light" pitchFamily="2" charset="0"/>
                <a:ea typeface="Roboto Condensed Light" pitchFamily="2" charset="0"/>
                <a:cs typeface="Roboto Condensed Light" pitchFamily="2" charset="0"/>
              </a:rPr>
              <a:t>від 11.07.2013;</a:t>
            </a:r>
          </a:p>
          <a:p>
            <a:pPr lvl="2" eaLnBrk="1" hangingPunct="1">
              <a:lnSpc>
                <a:spcPct val="80000"/>
              </a:lnSpc>
              <a:spcBef>
                <a:spcPct val="0"/>
              </a:spcBef>
            </a:pPr>
            <a:r>
              <a:rPr lang="uk-UA" altLang="ru-RU" sz="2000" i="1" smtClean="0">
                <a:solidFill>
                  <a:schemeClr val="bg1"/>
                </a:solidFill>
                <a:latin typeface="Roboto Condensed Light" pitchFamily="2" charset="0"/>
                <a:ea typeface="Roboto Condensed Light" pitchFamily="2" charset="0"/>
                <a:cs typeface="Roboto Condensed Light" pitchFamily="2" charset="0"/>
              </a:rPr>
              <a:t>«Geletey v. Ukraine» </a:t>
            </a:r>
            <a:r>
              <a:rPr lang="uk-UA" altLang="ru-RU" sz="2000" smtClean="0">
                <a:solidFill>
                  <a:schemeClr val="bg1"/>
                </a:solidFill>
                <a:latin typeface="Roboto Condensed Light" pitchFamily="2" charset="0"/>
                <a:ea typeface="Roboto Condensed Light" pitchFamily="2" charset="0"/>
                <a:cs typeface="Roboto Condensed Light" pitchFamily="2" charset="0"/>
              </a:rPr>
              <a:t>(заява № </a:t>
            </a:r>
            <a:r>
              <a:rPr lang="ru-RU" altLang="ru-RU" sz="2000" smtClean="0">
                <a:solidFill>
                  <a:schemeClr val="bg1"/>
                </a:solidFill>
                <a:latin typeface="Roboto Condensed Light" pitchFamily="2" charset="0"/>
                <a:ea typeface="Roboto Condensed Light" pitchFamily="2" charset="0"/>
                <a:cs typeface="Roboto Condensed Light" pitchFamily="2" charset="0"/>
              </a:rPr>
              <a:t> 2775/07</a:t>
            </a:r>
            <a:r>
              <a:rPr lang="uk-UA" altLang="ru-RU" sz="2000" smtClean="0">
                <a:solidFill>
                  <a:schemeClr val="bg1"/>
                </a:solidFill>
                <a:latin typeface="Roboto Condensed Light" pitchFamily="2" charset="0"/>
                <a:ea typeface="Roboto Condensed Light" pitchFamily="2" charset="0"/>
                <a:cs typeface="Roboto Condensed Light" pitchFamily="2" charset="0"/>
              </a:rPr>
              <a:t>) від 24.04.2018.</a:t>
            </a:r>
          </a:p>
        </p:txBody>
      </p:sp>
      <p:sp>
        <p:nvSpPr>
          <p:cNvPr id="10" name="Підзаголовок 2">
            <a:extLst>
              <a:ext uri="{FF2B5EF4-FFF2-40B4-BE49-F238E27FC236}"/>
            </a:extLst>
          </p:cNvPr>
          <p:cNvSpPr>
            <a:spLocks noGrp="1"/>
          </p:cNvSpPr>
          <p:nvPr>
            <p:ph type="ctrTitle"/>
          </p:nvPr>
        </p:nvSpPr>
        <p:spPr>
          <a:xfrm>
            <a:off x="454025" y="376238"/>
            <a:ext cx="9809163"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розгляд щодо суті 88 </a:t>
            </a:r>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проваджень</a:t>
            </a:r>
            <a:endParaRPr lang="ru-RU" altLang="ru-RU"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086850" cy="914400"/>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Lazarenko and Others 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70329/12 та ін.) від 27.06.2017</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34819" name="Номер слайда 4"/>
          <p:cNvSpPr>
            <a:spLocks noGrp="1" noChangeArrowheads="1"/>
          </p:cNvSpPr>
          <p:nvPr>
            <p:ph type="sldNum" sz="quarter" idx="15"/>
          </p:nvPr>
        </p:nvSpPr>
        <p:spPr bwMode="auto">
          <a:xfrm>
            <a:off x="7858125" y="6661150"/>
            <a:ext cx="2405063" cy="311150"/>
          </a:xfrm>
          <a:noFill/>
          <a:ln>
            <a:miter lim="800000"/>
            <a:headEnd/>
            <a:tailEnd/>
          </a:ln>
        </p:spPr>
        <p:txBody>
          <a:bodyPr anchor="t"/>
          <a:lstStyle/>
          <a:p>
            <a:pPr algn="l" eaLnBrk="0" hangingPunct="0"/>
            <a:fld id="{87C4FCDB-0E04-4B7A-BD32-05434A81840D}" type="slidenum">
              <a:rPr lang="en-US" sz="1900" smtClean="0">
                <a:solidFill>
                  <a:schemeClr val="tx1"/>
                </a:solidFill>
                <a:latin typeface="Arial" charset="0"/>
              </a:rPr>
              <a:pPr algn="l" eaLnBrk="0" hangingPunct="0"/>
              <a:t>17</a:t>
            </a:fld>
            <a:endParaRPr lang="en-US" sz="1900" smtClean="0">
              <a:solidFill>
                <a:schemeClr val="tx1"/>
              </a:solidFill>
              <a:latin typeface="Arial" charset="0"/>
            </a:endParaRPr>
          </a:p>
        </p:txBody>
      </p:sp>
      <p:sp>
        <p:nvSpPr>
          <p:cNvPr id="34820" name="Текст 5"/>
          <p:cNvSpPr>
            <a:spLocks noGrp="1" noChangeArrowheads="1"/>
          </p:cNvSpPr>
          <p:nvPr>
            <p:ph type="body" sz="quarter" idx="14"/>
          </p:nvPr>
        </p:nvSpPr>
        <p:spPr>
          <a:xfrm>
            <a:off x="454025" y="1431925"/>
            <a:ext cx="6202363" cy="5076825"/>
          </a:xfrm>
        </p:spPr>
        <p:txBody>
          <a:bodyPr/>
          <a:lstStyle/>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ЄСПЛ встановив порушення п. 1 ст. 6 Конвенції через недотримання судом принципу рівності сторін</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заявники не були повідомлені про апеляційне провадження, внаслідок чого були позбавлені можливості надати заперечення щодо апеляційної скарги.</a:t>
            </a:r>
          </a:p>
          <a:p>
            <a:pPr algn="just">
              <a:lnSpc>
                <a:spcPct val="100000"/>
              </a:lnSpc>
              <a:spcBef>
                <a:spcPct val="0"/>
              </a:spcBef>
            </a:pPr>
            <a:endParaRPr lang="uk-UA" sz="24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ВП ВС задовольнила заяви і направила справи на новий розгляд до судів апеляційної інстанції </a:t>
            </a:r>
            <a:r>
              <a:rPr lang="uk-UA" sz="1800" smtClean="0">
                <a:latin typeface="Roboto Condensed Light" pitchFamily="2" charset="0"/>
                <a:ea typeface="Roboto Condensed Light" pitchFamily="2" charset="0"/>
                <a:cs typeface="Roboto Condensed Light" pitchFamily="2" charset="0"/>
              </a:rPr>
              <a:t>(</a:t>
            </a:r>
            <a:r>
              <a:rPr lang="uk-UA" sz="1800" i="1" smtClean="0">
                <a:latin typeface="Roboto Condensed Light" pitchFamily="2" charset="0"/>
                <a:ea typeface="Roboto Condensed Light" pitchFamily="2" charset="0"/>
                <a:cs typeface="Roboto Condensed Light" pitchFamily="2" charset="0"/>
              </a:rPr>
              <a:t>4 постанови ВП ВС від 07.02.2018 у справах №2а-2573/11, №2а-3683/11, №9101/94335/2012, №2а-4552/11).</a:t>
            </a:r>
          </a:p>
        </p:txBody>
      </p:sp>
      <p:sp>
        <p:nvSpPr>
          <p:cNvPr id="34821" name="Text Placeholder 3"/>
          <p:cNvSpPr>
            <a:spLocks noGrp="1" noChangeArrowheads="1"/>
          </p:cNvSpPr>
          <p:nvPr>
            <p:ph type="body" sz="quarter" idx="13"/>
          </p:nvPr>
        </p:nvSpPr>
        <p:spPr>
          <a:xfrm>
            <a:off x="1800225" y="6681788"/>
            <a:ext cx="8083550" cy="582612"/>
          </a:xfrm>
        </p:spPr>
        <p:txBody>
          <a:bodyPr/>
          <a:lstStyle/>
          <a:p>
            <a:endParaRPr lang="uk-UA" smtClean="0">
              <a:latin typeface="Roboto Condensed Light" pitchFamily="2" charset="0"/>
              <a:ea typeface="Roboto Condensed Light" pitchFamily="2" charset="0"/>
              <a:cs typeface="Roboto Condensed Light" pitchFamily="2" charset="0"/>
            </a:endParaRPr>
          </a:p>
        </p:txBody>
      </p:sp>
      <p:pic>
        <p:nvPicPr>
          <p:cNvPr id="11" name="Рисунок 10" descr="DSC_3234.JPG">
            <a:extLst>
              <a:ext uri="{FF2B5EF4-FFF2-40B4-BE49-F238E27FC236}"/>
            </a:extLst>
          </p:cNvPr>
          <p:cNvPicPr>
            <a:picLocks noChangeAspect="1"/>
          </p:cNvPicPr>
          <p:nvPr/>
        </p:nvPicPr>
        <p:blipFill>
          <a:blip r:embed="rId2"/>
          <a:stretch>
            <a:fillRect/>
          </a:stretch>
        </p:blipFill>
        <p:spPr>
          <a:xfrm>
            <a:off x="7124556" y="1330960"/>
            <a:ext cx="2928223" cy="5205730"/>
          </a:xfrm>
          <a:prstGeom prst="rect">
            <a:avLst/>
          </a:prstGeom>
          <a:ln>
            <a:noFill/>
          </a:ln>
          <a:effectLst>
            <a:softEdge rad="1125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655638"/>
            <a:ext cx="9086850" cy="312737"/>
          </a:xfrm>
        </p:spPr>
        <p:txBody>
          <a:bodyPr/>
          <a:lstStyle/>
          <a:p>
            <a:pPr algn="ctr"/>
            <a:r>
              <a:rPr lang="uk-UA" sz="2400" b="1" smtClean="0">
                <a:latin typeface="Roboto Condensed Light" pitchFamily="2" charset="0"/>
                <a:ea typeface="Roboto Condensed Light" pitchFamily="2" charset="0"/>
                <a:cs typeface="Roboto Condensed Light" pitchFamily="2" charset="0"/>
              </a:rPr>
              <a:t>Застосування підходу щодо перегляду справ за встановлення ЄСПЛ порушень аналогічним тим, що і у справі </a:t>
            </a:r>
            <a:r>
              <a:rPr lang="uk-UA" sz="24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sz="24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Lazarenko and Others v</a:t>
            </a:r>
            <a:r>
              <a:rPr lang="uk-UA" sz="24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sz="24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sz="24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sz="24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endParaRPr lang="ru-RU" sz="2400" b="1" smtClean="0">
              <a:latin typeface="Roboto Condensed Light" pitchFamily="2" charset="0"/>
              <a:ea typeface="Roboto Condensed Light" pitchFamily="2" charset="0"/>
              <a:cs typeface="Roboto Condensed Light" pitchFamily="2" charset="0"/>
            </a:endParaRPr>
          </a:p>
        </p:txBody>
      </p:sp>
      <p:sp>
        <p:nvSpPr>
          <p:cNvPr id="35843" name="Підзаголовок 2"/>
          <p:cNvSpPr>
            <a:spLocks noGrp="1"/>
          </p:cNvSpPr>
          <p:nvPr>
            <p:ph type="subTitle" idx="1"/>
          </p:nvPr>
        </p:nvSpPr>
        <p:spPr>
          <a:xfrm>
            <a:off x="454025" y="1290638"/>
            <a:ext cx="9412288" cy="4735512"/>
          </a:xfrm>
        </p:spPr>
        <p:txBody>
          <a:bodyPr/>
          <a:lstStyle/>
          <a:p>
            <a:pPr marL="285750" indent="-285750" algn="just">
              <a:spcBef>
                <a:spcPct val="0"/>
              </a:spcBef>
              <a:buFont typeface="Arial" charset="0"/>
              <a:buChar char="•"/>
            </a:pPr>
            <a:r>
              <a:rPr lang="uk-UA" sz="1800" smtClean="0">
                <a:latin typeface="Roboto Condensed Light" pitchFamily="2" charset="0"/>
                <a:ea typeface="Roboto Condensed Light" pitchFamily="2" charset="0"/>
                <a:cs typeface="Roboto Condensed Light" pitchFamily="2" charset="0"/>
              </a:rPr>
              <a:t>Аналогічне рішення ЄСПЛ у справі «</a:t>
            </a:r>
            <a:r>
              <a:rPr lang="en-US" sz="1800" i="1" smtClean="0">
                <a:latin typeface="Roboto Condensed Light" pitchFamily="2" charset="0"/>
                <a:ea typeface="Roboto Condensed Light" pitchFamily="2" charset="0"/>
                <a:cs typeface="Roboto Condensed Light" pitchFamily="2" charset="0"/>
              </a:rPr>
              <a:t>Viktor Nazarenko v. Ukraine</a:t>
            </a:r>
            <a:r>
              <a:rPr lang="uk-UA" sz="1800" smtClean="0">
                <a:latin typeface="Roboto Condensed Light" pitchFamily="2" charset="0"/>
                <a:ea typeface="Roboto Condensed Light" pitchFamily="2" charset="0"/>
                <a:cs typeface="Roboto Condensed Light" pitchFamily="2" charset="0"/>
              </a:rPr>
              <a:t>» (заява № </a:t>
            </a:r>
            <a:r>
              <a:rPr lang="ru-RU" sz="1800" smtClean="0">
                <a:latin typeface="Roboto Condensed Light" pitchFamily="2" charset="0"/>
                <a:ea typeface="Roboto Condensed Light" pitchFamily="2" charset="0"/>
                <a:cs typeface="Roboto Condensed Light" pitchFamily="2" charset="0"/>
              </a:rPr>
              <a:t>18656/13) від 03.10.17.</a:t>
            </a:r>
            <a:endParaRPr lang="uk-UA" sz="1800" smtClean="0">
              <a:latin typeface="Roboto Condensed Light" pitchFamily="2" charset="0"/>
              <a:ea typeface="Roboto Condensed Light" pitchFamily="2" charset="0"/>
              <a:cs typeface="Roboto Condensed Light" pitchFamily="2" charset="0"/>
            </a:endParaRPr>
          </a:p>
          <a:p>
            <a:pPr marL="285750" indent="-285750" algn="just">
              <a:spcBef>
                <a:spcPct val="0"/>
              </a:spcBef>
              <a:buFont typeface="Arial" charset="0"/>
              <a:buChar char="•"/>
            </a:pPr>
            <a:endParaRPr lang="uk-UA" sz="1800" smtClean="0">
              <a:latin typeface="Roboto Condensed Light" pitchFamily="2" charset="0"/>
              <a:ea typeface="Roboto Condensed Light" pitchFamily="2" charset="0"/>
              <a:cs typeface="Roboto Condensed Light" pitchFamily="2" charset="0"/>
            </a:endParaRPr>
          </a:p>
          <a:p>
            <a:pPr marL="285750" indent="-285750" algn="just">
              <a:spcBef>
                <a:spcPct val="0"/>
              </a:spcBef>
              <a:buFont typeface="Arial" charset="0"/>
              <a:buChar char="•"/>
            </a:pPr>
            <a:r>
              <a:rPr lang="uk-UA" sz="1800" smtClean="0">
                <a:latin typeface="Roboto Condensed Light" pitchFamily="2" charset="0"/>
                <a:ea typeface="Roboto Condensed Light" pitchFamily="2" charset="0"/>
                <a:cs typeface="Roboto Condensed Light" pitchFamily="2" charset="0"/>
              </a:rPr>
              <a:t>ВП ВС задовольнила заяву та направила справу на новий розгляд до апеляційного суду (</a:t>
            </a:r>
            <a:r>
              <a:rPr lang="uk-UA" sz="1800" i="1" smtClean="0">
                <a:latin typeface="Roboto Condensed Light" pitchFamily="2" charset="0"/>
                <a:ea typeface="Roboto Condensed Light" pitchFamily="2" charset="0"/>
                <a:cs typeface="Roboto Condensed Light" pitchFamily="2" charset="0"/>
              </a:rPr>
              <a:t>постанова ВП ВС від 05.06.2018 у справі №</a:t>
            </a:r>
            <a:r>
              <a:rPr lang="uk-UA" sz="1800" smtClean="0">
                <a:latin typeface="Roboto Condensed Light" pitchFamily="2" charset="0"/>
                <a:ea typeface="Roboto Condensed Light" pitchFamily="2" charset="0"/>
                <a:cs typeface="Roboto Condensed Light" pitchFamily="2" charset="0"/>
              </a:rPr>
              <a:t> </a:t>
            </a:r>
            <a:r>
              <a:rPr lang="uk-UA" sz="1800" i="1" smtClean="0">
                <a:latin typeface="Roboto Condensed Light" pitchFamily="2" charset="0"/>
                <a:ea typeface="Roboto Condensed Light" pitchFamily="2" charset="0"/>
                <a:cs typeface="Roboto Condensed Light" pitchFamily="2" charset="0"/>
              </a:rPr>
              <a:t>2а-14/11</a:t>
            </a:r>
            <a:r>
              <a:rPr lang="uk-UA" sz="1800" smtClean="0">
                <a:latin typeface="Roboto Condensed Light" pitchFamily="2" charset="0"/>
                <a:ea typeface="Roboto Condensed Light" pitchFamily="2" charset="0"/>
                <a:cs typeface="Roboto Condensed Light" pitchFamily="2" charset="0"/>
              </a:rPr>
              <a:t>).</a:t>
            </a:r>
          </a:p>
          <a:p>
            <a:pPr marL="285750" indent="-285750" algn="just">
              <a:spcBef>
                <a:spcPct val="0"/>
              </a:spcBef>
              <a:buFont typeface="Arial" charset="0"/>
              <a:buChar char="•"/>
            </a:pPr>
            <a:endParaRPr lang="uk-UA" sz="1800" smtClean="0">
              <a:latin typeface="Roboto Condensed Light" pitchFamily="2" charset="0"/>
              <a:ea typeface="Roboto Condensed Light" pitchFamily="2" charset="0"/>
              <a:cs typeface="Roboto Condensed Light" pitchFamily="2" charset="0"/>
            </a:endParaRPr>
          </a:p>
          <a:p>
            <a:pPr marL="285750" indent="-285750" algn="just">
              <a:spcBef>
                <a:spcPct val="0"/>
              </a:spcBef>
              <a:buFont typeface="Arial" charset="0"/>
              <a:buChar char="•"/>
            </a:pPr>
            <a:r>
              <a:rPr lang="uk-UA" sz="1800" smtClean="0">
                <a:latin typeface="Roboto Condensed Light" pitchFamily="2" charset="0"/>
                <a:ea typeface="Roboto Condensed Light" pitchFamily="2" charset="0"/>
                <a:cs typeface="Roboto Condensed Light" pitchFamily="2" charset="0"/>
              </a:rPr>
              <a:t>Аналогічне рішення ЄСПЛ у справі </a:t>
            </a:r>
            <a:r>
              <a:rPr lang="uk-UA" sz="1800" i="1" smtClean="0">
                <a:latin typeface="Roboto Condensed Light" pitchFamily="2" charset="0"/>
                <a:ea typeface="Roboto Condensed Light" pitchFamily="2" charset="0"/>
                <a:cs typeface="Roboto Condensed Light" pitchFamily="2" charset="0"/>
              </a:rPr>
              <a:t>«Isayev and Others v. Ukraine» </a:t>
            </a:r>
            <a:r>
              <a:rPr lang="uk-UA" sz="1800" smtClean="0">
                <a:latin typeface="Roboto Condensed Light" pitchFamily="2" charset="0"/>
                <a:ea typeface="Roboto Condensed Light" pitchFamily="2" charset="0"/>
                <a:cs typeface="Roboto Condensed Light" pitchFamily="2" charset="0"/>
              </a:rPr>
              <a:t>(заяви № 9300/14</a:t>
            </a:r>
            <a:r>
              <a:rPr lang="en-US" sz="1800" smtClean="0">
                <a:latin typeface="Roboto Condensed Light" pitchFamily="2" charset="0"/>
                <a:ea typeface="Roboto Condensed Light" pitchFamily="2" charset="0"/>
                <a:cs typeface="Roboto Condensed Light" pitchFamily="2" charset="0"/>
              </a:rPr>
              <a:t> </a:t>
            </a:r>
            <a:r>
              <a:rPr lang="uk-UA" sz="1800" smtClean="0">
                <a:latin typeface="Roboto Condensed Light" pitchFamily="2" charset="0"/>
                <a:ea typeface="Roboto Condensed Light" pitchFamily="2" charset="0"/>
                <a:cs typeface="Roboto Condensed Light" pitchFamily="2" charset="0"/>
              </a:rPr>
              <a:t>та № 29820/1</a:t>
            </a:r>
            <a:r>
              <a:rPr lang="en-US" sz="1800" smtClean="0">
                <a:latin typeface="Roboto Condensed Light" pitchFamily="2" charset="0"/>
                <a:ea typeface="Roboto Condensed Light" pitchFamily="2" charset="0"/>
                <a:cs typeface="Roboto Condensed Light" pitchFamily="2" charset="0"/>
              </a:rPr>
              <a:t>5</a:t>
            </a:r>
            <a:r>
              <a:rPr lang="uk-UA" sz="1800" smtClean="0">
                <a:latin typeface="Roboto Condensed Light" pitchFamily="2" charset="0"/>
                <a:ea typeface="Roboto Condensed Light" pitchFamily="2" charset="0"/>
                <a:cs typeface="Roboto Condensed Light" pitchFamily="2" charset="0"/>
              </a:rPr>
              <a:t>) від 06.12.2018 </a:t>
            </a:r>
          </a:p>
          <a:p>
            <a:pPr marL="285750" indent="-285750" algn="just">
              <a:spcBef>
                <a:spcPct val="0"/>
              </a:spcBef>
              <a:buFont typeface="Arial" charset="0"/>
              <a:buChar char="•"/>
            </a:pPr>
            <a:endParaRPr lang="uk-UA" sz="1800" smtClean="0">
              <a:latin typeface="Roboto Condensed Light" pitchFamily="2" charset="0"/>
              <a:ea typeface="Roboto Condensed Light" pitchFamily="2" charset="0"/>
              <a:cs typeface="Roboto Condensed Light" pitchFamily="2" charset="0"/>
            </a:endParaRPr>
          </a:p>
          <a:p>
            <a:pPr marL="285750" indent="-285750" algn="just">
              <a:spcBef>
                <a:spcPct val="0"/>
              </a:spcBef>
              <a:buFont typeface="Arial" charset="0"/>
              <a:buChar char="•"/>
            </a:pPr>
            <a:r>
              <a:rPr lang="uk-UA" sz="1800" smtClean="0">
                <a:latin typeface="Roboto Condensed Light" pitchFamily="2" charset="0"/>
                <a:ea typeface="Roboto Condensed Light" pitchFamily="2" charset="0"/>
                <a:cs typeface="Roboto Condensed Light" pitchFamily="2" charset="0"/>
              </a:rPr>
              <a:t>ВП ВС задовольнила дві заяви (</a:t>
            </a:r>
            <a:r>
              <a:rPr lang="uk-UA" sz="1800" i="1" smtClean="0">
                <a:latin typeface="Roboto Condensed Light" pitchFamily="2" charset="0"/>
                <a:ea typeface="Roboto Condensed Light" pitchFamily="2" charset="0"/>
                <a:cs typeface="Roboto Condensed Light" pitchFamily="2" charset="0"/>
              </a:rPr>
              <a:t>постанови від 11.06.2019 року у справі № 2-а-6333/11 та від 02.07.2019 року у справі 2-а-2430/11</a:t>
            </a:r>
            <a:r>
              <a:rPr lang="uk-UA" sz="1800" smtClean="0">
                <a:latin typeface="Roboto Condensed Light" pitchFamily="2" charset="0"/>
                <a:ea typeface="Roboto Condensed Light" pitchFamily="2" charset="0"/>
                <a:cs typeface="Roboto Condensed Light" pitchFamily="2" charset="0"/>
              </a:rPr>
              <a:t>), а одну задовольнила частково (</a:t>
            </a:r>
            <a:r>
              <a:rPr lang="uk-UA" sz="1800" i="1" smtClean="0">
                <a:latin typeface="Roboto Condensed Light" pitchFamily="2" charset="0"/>
                <a:ea typeface="Roboto Condensed Light" pitchFamily="2" charset="0"/>
                <a:cs typeface="Roboto Condensed Light" pitchFamily="2" charset="0"/>
              </a:rPr>
              <a:t>постанова від  11.06.2019 у справі № 520/6288/16-а</a:t>
            </a:r>
            <a:r>
              <a:rPr lang="uk-UA" sz="1800" smtClean="0">
                <a:latin typeface="Roboto Condensed Light" pitchFamily="2" charset="0"/>
                <a:ea typeface="Roboto Condensed Light" pitchFamily="2" charset="0"/>
                <a:cs typeface="Roboto Condensed Light" pitchFamily="2" charset="0"/>
              </a:rPr>
              <a:t>) та направила справи на новий розгляд до апеляційного суду.</a:t>
            </a:r>
          </a:p>
          <a:p>
            <a:pPr marL="285750" indent="-285750" algn="just">
              <a:spcBef>
                <a:spcPct val="0"/>
              </a:spcBef>
              <a:buFont typeface="Arial" charset="0"/>
              <a:buChar char="•"/>
            </a:pPr>
            <a:endParaRPr lang="uk-UA" sz="1800" smtClean="0">
              <a:latin typeface="Roboto Condensed Light" pitchFamily="2" charset="0"/>
              <a:ea typeface="Roboto Condensed Light" pitchFamily="2" charset="0"/>
              <a:cs typeface="Roboto Condensed Light" pitchFamily="2" charset="0"/>
            </a:endParaRPr>
          </a:p>
          <a:p>
            <a:pPr marL="285750" indent="-285750" algn="just">
              <a:spcBef>
                <a:spcPct val="0"/>
              </a:spcBef>
              <a:buFont typeface="Arial" charset="0"/>
              <a:buChar char="•"/>
            </a:pPr>
            <a:r>
              <a:rPr lang="uk-UA" sz="1800" smtClean="0">
                <a:latin typeface="Roboto Condensed Light" pitchFamily="2" charset="0"/>
                <a:ea typeface="Roboto Condensed Light" pitchFamily="2" charset="0"/>
                <a:cs typeface="Roboto Condensed Light" pitchFamily="2" charset="0"/>
              </a:rPr>
              <a:t>Аналогічне рішення ЄСПЛ у справі </a:t>
            </a:r>
            <a:r>
              <a:rPr lang="uk-UA" sz="1800" i="1" smtClean="0">
                <a:latin typeface="Roboto Condensed Light" pitchFamily="2" charset="0"/>
                <a:ea typeface="Roboto Condensed Light" pitchFamily="2" charset="0"/>
                <a:cs typeface="Roboto Condensed Light" pitchFamily="2" charset="0"/>
              </a:rPr>
              <a:t>«Bolyukh and Others v. Ukraine» </a:t>
            </a:r>
            <a:r>
              <a:rPr lang="uk-UA" sz="1800" smtClean="0">
                <a:latin typeface="Roboto Condensed Light" pitchFamily="2" charset="0"/>
                <a:ea typeface="Roboto Condensed Light" pitchFamily="2" charset="0"/>
                <a:cs typeface="Roboto Condensed Light" pitchFamily="2" charset="0"/>
              </a:rPr>
              <a:t>(заява № 42991/13  та ін.) від 06.12.2018.</a:t>
            </a:r>
          </a:p>
          <a:p>
            <a:pPr marL="285750" indent="-285750" algn="just">
              <a:spcBef>
                <a:spcPct val="0"/>
              </a:spcBef>
              <a:buFont typeface="Arial" charset="0"/>
              <a:buChar char="•"/>
            </a:pPr>
            <a:endParaRPr lang="uk-UA" sz="1800" smtClean="0">
              <a:latin typeface="Roboto Condensed Light" pitchFamily="2" charset="0"/>
              <a:ea typeface="Roboto Condensed Light" pitchFamily="2" charset="0"/>
              <a:cs typeface="Roboto Condensed Light" pitchFamily="2" charset="0"/>
            </a:endParaRPr>
          </a:p>
          <a:p>
            <a:pPr marL="285750" indent="-285750" algn="just">
              <a:spcBef>
                <a:spcPct val="0"/>
              </a:spcBef>
              <a:buFont typeface="Arial" charset="0"/>
              <a:buChar char="•"/>
            </a:pPr>
            <a:r>
              <a:rPr lang="uk-UA" sz="1800" smtClean="0">
                <a:latin typeface="Roboto Condensed Light" pitchFamily="2" charset="0"/>
                <a:ea typeface="Roboto Condensed Light" pitchFamily="2" charset="0"/>
                <a:cs typeface="Roboto Condensed Light" pitchFamily="2" charset="0"/>
              </a:rPr>
              <a:t>ВП ВС задовольнила частково заяву та направила справу на новий розгляд до апеляційного суду (</a:t>
            </a:r>
            <a:r>
              <a:rPr lang="uk-UA" sz="1800" i="1" smtClean="0">
                <a:latin typeface="Roboto Condensed Light" pitchFamily="2" charset="0"/>
                <a:ea typeface="Roboto Condensed Light" pitchFamily="2" charset="0"/>
                <a:cs typeface="Roboto Condensed Light" pitchFamily="2" charset="0"/>
              </a:rPr>
              <a:t>постанова ВП ВС від 14.05.2019 у справі № 2-а-867/11</a:t>
            </a:r>
            <a:r>
              <a:rPr lang="uk-UA" sz="1800" smtClean="0">
                <a:latin typeface="Roboto Condensed Light" pitchFamily="2" charset="0"/>
                <a:ea typeface="Roboto Condensed Light" pitchFamily="2" charset="0"/>
                <a:cs typeface="Roboto Condensed Light" pitchFamily="2" charset="0"/>
              </a:rPr>
              <a:t>).</a:t>
            </a:r>
          </a:p>
          <a:p>
            <a:pPr marL="285750" indent="-285750" algn="just">
              <a:spcBef>
                <a:spcPct val="0"/>
              </a:spcBef>
            </a:pPr>
            <a:endParaRPr lang="uk-UA" sz="2000" smtClean="0">
              <a:latin typeface="Roboto Condensed Light" pitchFamily="2" charset="0"/>
              <a:ea typeface="Roboto Condensed Light" pitchFamily="2" charset="0"/>
              <a:cs typeface="Roboto Condensed Light" pitchFamily="2" charset="0"/>
            </a:endParaRPr>
          </a:p>
          <a:p>
            <a:pPr marL="285750" indent="-285750">
              <a:spcBef>
                <a:spcPct val="0"/>
              </a:spcBef>
            </a:pPr>
            <a:endParaRPr lang="ru-RU" smtClean="0">
              <a:latin typeface="Roboto Condensed Light" pitchFamily="2" charset="0"/>
              <a:ea typeface="Roboto Condensed Light" pitchFamily="2" charset="0"/>
              <a:cs typeface="Roboto Condensed Light" pitchFamily="2" charset="0"/>
            </a:endParaRPr>
          </a:p>
        </p:txBody>
      </p:sp>
      <p:sp>
        <p:nvSpPr>
          <p:cNvPr id="35844" name="Місце для тексту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35845" name="Місце для номера слайда 5"/>
          <p:cNvSpPr>
            <a:spLocks noGrp="1" noChangeArrowheads="1"/>
          </p:cNvSpPr>
          <p:nvPr>
            <p:ph type="sldNum" sz="quarter" idx="15"/>
          </p:nvPr>
        </p:nvSpPr>
        <p:spPr bwMode="auto">
          <a:noFill/>
          <a:ln>
            <a:miter lim="800000"/>
            <a:headEnd/>
            <a:tailEnd/>
          </a:ln>
        </p:spPr>
        <p:txBody>
          <a:bodyPr/>
          <a:lstStyle/>
          <a:p>
            <a:fld id="{178C64B6-E167-4F9B-B39D-2C7E90D44A0A}" type="slidenum">
              <a:rPr lang="en-US" altLang="ru-RU" smtClean="0"/>
              <a:pPr/>
              <a:t>18</a:t>
            </a:fld>
            <a:endParaRPr lang="en-US" alt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233363"/>
            <a:ext cx="9086850" cy="914400"/>
          </a:xfrm>
        </p:spPr>
        <p:txBody>
          <a:bodyPr>
            <a:noAutofit/>
          </a:bodyPr>
          <a:lstStyle/>
          <a:p>
            <a:pPr algn="ct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Shestopalov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а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55339/07) від 21.12.2017</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36867"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AC4F3C68-63B4-4144-B963-88045D23B01B}" type="slidenum">
              <a:rPr lang="en-US" sz="1900" smtClean="0">
                <a:solidFill>
                  <a:schemeClr val="tx1"/>
                </a:solidFill>
                <a:latin typeface="Arial" charset="0"/>
              </a:rPr>
              <a:pPr algn="l" eaLnBrk="0" hangingPunct="0"/>
              <a:t>19</a:t>
            </a:fld>
            <a:endParaRPr lang="en-US" sz="1900" smtClean="0">
              <a:solidFill>
                <a:schemeClr val="tx1"/>
              </a:solidFill>
              <a:latin typeface="Arial" charset="0"/>
            </a:endParaRPr>
          </a:p>
        </p:txBody>
      </p:sp>
      <p:sp>
        <p:nvSpPr>
          <p:cNvPr id="36868" name="Текст 5"/>
          <p:cNvSpPr>
            <a:spLocks noGrp="1" noChangeArrowheads="1"/>
          </p:cNvSpPr>
          <p:nvPr>
            <p:ph type="body" sz="quarter" idx="14"/>
          </p:nvPr>
        </p:nvSpPr>
        <p:spPr>
          <a:xfrm>
            <a:off x="454025" y="1330325"/>
            <a:ext cx="6670675" cy="5240338"/>
          </a:xfrm>
        </p:spPr>
        <p:txBody>
          <a:bodyPr/>
          <a:lstStyle/>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ЄСПЛ визнав порушення п.1 ст.6 Конвенції, оскільки заявниця була позбавлена права на доступ до суду через те, що національні суди надавали їй суперечливі роз’яснення стосовно юрисдикції</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Справа розглядалася за правилами цивільного судочинства; суди визнали наявність адміністративної юрисдикції; суди останньої вказали на необхідність розгляду справи за правилами цивільного судочинства.</a:t>
            </a:r>
          </a:p>
          <a:p>
            <a:pPr algn="just">
              <a:lnSpc>
                <a:spcPct val="100000"/>
              </a:lnSpc>
              <a:spcBef>
                <a:spcPct val="0"/>
              </a:spcBef>
            </a:pPr>
            <a:endParaRPr lang="uk-UA" sz="24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ВП ВС скасувала постанову суду апеляційної інстанції й ухвалу суду касаційної інстанції та направила справу до апеляційного адміністративного суду </a:t>
            </a:r>
            <a:r>
              <a:rPr lang="uk-UA" sz="1800" smtClean="0">
                <a:latin typeface="Roboto Condensed Light" pitchFamily="2" charset="0"/>
                <a:ea typeface="Roboto Condensed Light" pitchFamily="2" charset="0"/>
                <a:cs typeface="Roboto Condensed Light" pitchFamily="2" charset="0"/>
              </a:rPr>
              <a:t>(</a:t>
            </a:r>
            <a:r>
              <a:rPr lang="uk-UA" sz="2400" i="1" smtClean="0">
                <a:latin typeface="Roboto Condensed Light" pitchFamily="2" charset="0"/>
                <a:ea typeface="Roboto Condensed Light" pitchFamily="2" charset="0"/>
                <a:cs typeface="Roboto Condensed Light" pitchFamily="2" charset="0"/>
              </a:rPr>
              <a:t>постанова від 20.06.2018 у справі № 2а-26/08</a:t>
            </a:r>
            <a:r>
              <a:rPr lang="uk-UA" sz="2400" smtClean="0">
                <a:latin typeface="Roboto Condensed Light" pitchFamily="2" charset="0"/>
                <a:ea typeface="Roboto Condensed Light" pitchFamily="2" charset="0"/>
                <a:cs typeface="Roboto Condensed Light" pitchFamily="2" charset="0"/>
              </a:rPr>
              <a:t>).</a:t>
            </a:r>
            <a:endParaRPr lang="ru-RU" sz="2400" smtClean="0">
              <a:latin typeface="Roboto Condensed Light" pitchFamily="2" charset="0"/>
              <a:ea typeface="Roboto Condensed Light" pitchFamily="2" charset="0"/>
              <a:cs typeface="Roboto Condensed Light" pitchFamily="2" charset="0"/>
            </a:endParaRPr>
          </a:p>
        </p:txBody>
      </p:sp>
      <p:sp>
        <p:nvSpPr>
          <p:cNvPr id="36869" name="Text Placeholder 3"/>
          <p:cNvSpPr txBox="1">
            <a:spLocks noChangeArrowheads="1"/>
          </p:cNvSpPr>
          <p:nvPr/>
        </p:nvSpPr>
        <p:spPr bwMode="auto">
          <a:xfrm>
            <a:off x="1793875" y="6661150"/>
            <a:ext cx="8091488" cy="573088"/>
          </a:xfrm>
          <a:prstGeom prst="rect">
            <a:avLst/>
          </a:prstGeom>
          <a:noFill/>
          <a:ln w="9525">
            <a:noFill/>
            <a:miter lim="800000"/>
            <a:headEnd/>
            <a:tailEnd/>
          </a:ln>
        </p:spPr>
        <p:txBody>
          <a:bodyPr/>
          <a:lstStyle/>
          <a:p>
            <a:pPr defTabSz="1008063" eaLnBrk="1" hangingPunct="1">
              <a:lnSpc>
                <a:spcPct val="90000"/>
              </a:lnSpc>
              <a:spcBef>
                <a:spcPts val="1100"/>
              </a:spcBef>
              <a:buFont typeface="Arial" charset="0"/>
              <a:buNone/>
            </a:pPr>
            <a:endParaRPr lang="uk-UA" sz="1200">
              <a:solidFill>
                <a:schemeClr val="bg1"/>
              </a:solidFill>
              <a:latin typeface="Roboto Condensed Light" pitchFamily="2" charset="0"/>
            </a:endParaRPr>
          </a:p>
        </p:txBody>
      </p:sp>
      <p:sp>
        <p:nvSpPr>
          <p:cNvPr id="36870" name="Text Placeholder 3"/>
          <p:cNvSpPr>
            <a:spLocks noGrp="1" noChangeArrowheads="1"/>
          </p:cNvSpPr>
          <p:nvPr>
            <p:ph type="body" sz="quarter" idx="13"/>
          </p:nvPr>
        </p:nvSpPr>
        <p:spPr>
          <a:xfrm>
            <a:off x="1784350" y="6661150"/>
            <a:ext cx="8081963" cy="573088"/>
          </a:xfrm>
        </p:spPr>
        <p:txBody>
          <a:bodyPr/>
          <a:lstStyle/>
          <a:p>
            <a:endParaRPr lang="uk-UA" smtClean="0">
              <a:latin typeface="Roboto Condensed Light" pitchFamily="2" charset="0"/>
              <a:ea typeface="Roboto Condensed Light" pitchFamily="2" charset="0"/>
              <a:cs typeface="Roboto Condensed Light" pitchFamily="2" charset="0"/>
            </a:endParaRPr>
          </a:p>
        </p:txBody>
      </p:sp>
      <p:pic>
        <p:nvPicPr>
          <p:cNvPr id="11" name="Рисунок 10" descr="DSC_3234.JPG"/>
          <p:cNvPicPr>
            <a:picLocks noChangeAspect="1"/>
          </p:cNvPicPr>
          <p:nvPr/>
        </p:nvPicPr>
        <p:blipFill>
          <a:blip r:embed="rId2"/>
          <a:stretch>
            <a:fillRect/>
          </a:stretch>
        </p:blipFill>
        <p:spPr>
          <a:xfrm>
            <a:off x="7124556" y="1330960"/>
            <a:ext cx="2928223" cy="520573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19459"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19460" name="Місце для номера слайда 4"/>
          <p:cNvSpPr>
            <a:spLocks noGrp="1"/>
          </p:cNvSpPr>
          <p:nvPr>
            <p:ph type="sldNum" sz="quarter" idx="15"/>
          </p:nvPr>
        </p:nvSpPr>
        <p:spPr bwMode="auto">
          <a:noFill/>
          <a:ln>
            <a:miter lim="800000"/>
            <a:headEnd/>
            <a:tailEnd/>
          </a:ln>
        </p:spPr>
        <p:txBody>
          <a:bodyPr/>
          <a:lstStyle/>
          <a:p>
            <a:fld id="{E044D5A7-4184-4C9E-B6C3-BA28AEF4A28F}" type="slidenum">
              <a:rPr lang="en-US" altLang="ru-RU" smtClean="0"/>
              <a:pPr/>
              <a:t>2</a:t>
            </a:fld>
            <a:endParaRPr lang="en-US" altLang="ru-RU" smtClean="0"/>
          </a:p>
        </p:txBody>
      </p:sp>
      <p:sp>
        <p:nvSpPr>
          <p:cNvPr id="19461" name="Місце для тексту 5"/>
          <p:cNvSpPr>
            <a:spLocks noGrp="1" noChangeArrowheads="1"/>
          </p:cNvSpPr>
          <p:nvPr>
            <p:ph type="body" sz="quarter" idx="14"/>
          </p:nvPr>
        </p:nvSpPr>
        <p:spPr>
          <a:xfrm>
            <a:off x="454025" y="1473200"/>
            <a:ext cx="9809163" cy="5187950"/>
          </a:xfrm>
        </p:spPr>
        <p:txBody>
          <a:bodyPr/>
          <a:lstStyle/>
          <a:p>
            <a:pPr marL="0" indent="0" algn="just" eaLnBrk="1" hangingPunct="1">
              <a:lnSpc>
                <a:spcPct val="80000"/>
              </a:lnSpc>
              <a:spcBef>
                <a:spcPts val="550"/>
              </a:spcBef>
              <a:buFont typeface="Arial" charset="0"/>
              <a:buNone/>
            </a:pPr>
            <a:r>
              <a:rPr lang="ru-RU" sz="2400" smtClean="0">
                <a:latin typeface="Roboto Condensed Light" pitchFamily="2" charset="0"/>
                <a:ea typeface="Roboto Condensed Light" pitchFamily="2" charset="0"/>
                <a:cs typeface="Roboto Condensed Light" pitchFamily="2" charset="0"/>
              </a:rPr>
              <a:t>Ст. 320 ГПК</a:t>
            </a:r>
          </a:p>
          <a:p>
            <a:pPr marL="0" indent="0" algn="just" eaLnBrk="1" hangingPunct="1">
              <a:lnSpc>
                <a:spcPct val="80000"/>
              </a:lnSpc>
              <a:spcBef>
                <a:spcPts val="550"/>
              </a:spcBef>
              <a:buFont typeface="Arial" charset="0"/>
              <a:buNone/>
            </a:pPr>
            <a:r>
              <a:rPr lang="ru-RU" sz="2400" smtClean="0">
                <a:latin typeface="Roboto Condensed Light" pitchFamily="2" charset="0"/>
                <a:ea typeface="Roboto Condensed Light" pitchFamily="2" charset="0"/>
                <a:cs typeface="Roboto Condensed Light" pitchFamily="2" charset="0"/>
              </a:rPr>
              <a:t>1. Рішення, постанови та ухвали господарського суду, Вищого суду з питань інтелектуальної власності, </a:t>
            </a:r>
            <a:r>
              <a:rPr lang="ru-RU" sz="2400" b="1" smtClean="0">
                <a:latin typeface="Roboto Condensed Light" pitchFamily="2" charset="0"/>
                <a:ea typeface="Roboto Condensed Light" pitchFamily="2" charset="0"/>
                <a:cs typeface="Roboto Condensed Light" pitchFamily="2" charset="0"/>
              </a:rPr>
              <a:t>якими закінчено розгляд справи</a:t>
            </a:r>
            <a:r>
              <a:rPr lang="ru-RU" sz="2400" smtClean="0">
                <a:latin typeface="Roboto Condensed Light" pitchFamily="2" charset="0"/>
                <a:ea typeface="Roboto Condensed Light" pitchFamily="2" charset="0"/>
                <a:cs typeface="Roboto Condensed Light" pitchFamily="2" charset="0"/>
              </a:rPr>
              <a:t>, а також ухвали у справах про банкрутство (неплатоспроможність), які підлягають оскарженню у випадках, передбачених Законом України "Про відновлення платоспроможності боржника або визнання його банкрутом", що набрали законної сили, можуть бути переглянуті за нововиявленими або виключними обставинами.</a:t>
            </a:r>
          </a:p>
          <a:p>
            <a:pPr marL="0" indent="0">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3. Підставами для перегляду судових рішень у зв’язку з виключними обставинами є:</a:t>
            </a:r>
          </a:p>
          <a:p>
            <a:pPr marL="0" indent="0">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2) встановлення міжнародною судовою установою, юрисдикція якої визнана Україною, порушення Україною міжнародних зобов’язань при вирішенні цієї справи судом. </a:t>
            </a:r>
            <a:endParaRPr lang="uk-UA" altLang="ru-RU" sz="2400" smtClean="0">
              <a:latin typeface="Roboto Condensed Light" pitchFamily="2" charset="0"/>
              <a:ea typeface="Roboto Condensed Light" pitchFamily="2" charset="0"/>
              <a:cs typeface="Roboto Condensed Light" pitchFamily="2" charset="0"/>
            </a:endParaRPr>
          </a:p>
          <a:p>
            <a:pPr marL="0" indent="0" algn="just" eaLnBrk="1" hangingPunct="1">
              <a:lnSpc>
                <a:spcPct val="80000"/>
              </a:lnSpc>
              <a:spcBef>
                <a:spcPts val="550"/>
              </a:spcBef>
              <a:buFont typeface="Arial" charset="0"/>
              <a:buNone/>
            </a:pPr>
            <a:r>
              <a:rPr lang="uk-UA" altLang="ru-RU" sz="2400" smtClean="0">
                <a:solidFill>
                  <a:srgbClr val="FF0000"/>
                </a:solidFill>
                <a:latin typeface="Roboto Condensed Light" pitchFamily="2" charset="0"/>
                <a:ea typeface="Roboto Condensed Light" pitchFamily="2" charset="0"/>
                <a:cs typeface="Roboto Condensed Light" pitchFamily="2" charset="0"/>
              </a:rPr>
              <a:t>Поширена помилка: </a:t>
            </a:r>
            <a:r>
              <a:rPr lang="uk-UA" altLang="ru-RU" sz="2400" smtClean="0">
                <a:latin typeface="Roboto Condensed Light" pitchFamily="2" charset="0"/>
                <a:ea typeface="Roboto Condensed Light" pitchFamily="2" charset="0"/>
                <a:cs typeface="Roboto Condensed Light" pitchFamily="2" charset="0"/>
              </a:rPr>
              <a:t>заявники просять про перегляд ухвал, якими не закінчено розгляд справи</a:t>
            </a:r>
            <a:endParaRPr lang="uk-UA" altLang="ru-RU" sz="25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Місце для тексту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37891" name="Місце для номера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2D80A796-08CB-4404-817C-555B1924722C}" type="slidenum">
              <a:rPr lang="en-US" sz="1900" smtClean="0">
                <a:solidFill>
                  <a:schemeClr val="tx1"/>
                </a:solidFill>
                <a:latin typeface="Arial" charset="0"/>
              </a:rPr>
              <a:pPr algn="l" eaLnBrk="0" hangingPunct="0"/>
              <a:t>20</a:t>
            </a:fld>
            <a:endParaRPr lang="en-US" sz="1900" smtClean="0">
              <a:solidFill>
                <a:schemeClr val="tx1"/>
              </a:solidFill>
              <a:latin typeface="Arial" charset="0"/>
            </a:endParaRPr>
          </a:p>
        </p:txBody>
      </p:sp>
      <p:sp>
        <p:nvSpPr>
          <p:cNvPr id="37892" name="Місце для тексту 5"/>
          <p:cNvSpPr>
            <a:spLocks noGrp="1"/>
          </p:cNvSpPr>
          <p:nvPr>
            <p:ph type="body" sz="quarter" idx="14"/>
          </p:nvPr>
        </p:nvSpPr>
        <p:spPr>
          <a:xfrm>
            <a:off x="454025" y="1365250"/>
            <a:ext cx="6372225" cy="4795838"/>
          </a:xfrm>
        </p:spPr>
        <p:txBody>
          <a:bodyPr/>
          <a:lstStyle/>
          <a:p>
            <a:pPr algn="just">
              <a:lnSpc>
                <a:spcPct val="90000"/>
              </a:lnSpc>
              <a:spcBef>
                <a:spcPct val="0"/>
              </a:spcBef>
            </a:pPr>
            <a:r>
              <a:rPr lang="uk-UA" sz="2200" smtClean="0">
                <a:latin typeface="Roboto Condensed Light" pitchFamily="2" charset="0"/>
                <a:ea typeface="Roboto Condensed Light" pitchFamily="2" charset="0"/>
                <a:cs typeface="Roboto Condensed Light" pitchFamily="2" charset="0"/>
              </a:rPr>
              <a:t>ЄСПЛ визнав порушення п.1 ст.6 Конвенції</a:t>
            </a:r>
            <a:r>
              <a:rPr lang="en-US" sz="2200" smtClean="0">
                <a:latin typeface="Roboto Condensed Light" pitchFamily="2" charset="0"/>
                <a:ea typeface="Roboto Condensed Light" pitchFamily="2" charset="0"/>
                <a:cs typeface="Roboto Condensed Light" pitchFamily="2" charset="0"/>
              </a:rPr>
              <a:t> </a:t>
            </a:r>
            <a:r>
              <a:rPr lang="uk-UA" sz="2200" smtClean="0">
                <a:latin typeface="Roboto Condensed Light" pitchFamily="2" charset="0"/>
                <a:ea typeface="Roboto Condensed Light" pitchFamily="2" charset="0"/>
                <a:cs typeface="Roboto Condensed Light" pitchFamily="2" charset="0"/>
              </a:rPr>
              <a:t>через порушенням принципу юридичної визначеності</a:t>
            </a:r>
          </a:p>
          <a:p>
            <a:pPr lvl="1" algn="just"/>
            <a:r>
              <a:rPr lang="ru-RU" sz="1900" smtClean="0">
                <a:solidFill>
                  <a:schemeClr val="bg1"/>
                </a:solidFill>
                <a:latin typeface="Roboto Condensed Light" pitchFamily="2" charset="0"/>
                <a:ea typeface="Roboto Condensed Light" pitchFamily="2" charset="0"/>
                <a:cs typeface="Roboto Condensed Light" pitchFamily="2" charset="0"/>
              </a:rPr>
              <a:t>Апеляційні скарги управлінь ПФУ подавалися зі значною затримкою</a:t>
            </a:r>
            <a:r>
              <a:rPr lang="uk-UA" sz="1900" smtClean="0">
                <a:solidFill>
                  <a:schemeClr val="bg1"/>
                </a:solidFill>
                <a:latin typeface="Roboto Condensed Light" pitchFamily="2" charset="0"/>
                <a:ea typeface="Roboto Condensed Light" pitchFamily="2" charset="0"/>
                <a:cs typeface="Roboto Condensed Light" pitchFamily="2" charset="0"/>
              </a:rPr>
              <a:t>. </a:t>
            </a:r>
            <a:r>
              <a:rPr lang="ru-RU" sz="1900" smtClean="0">
                <a:solidFill>
                  <a:schemeClr val="bg1"/>
                </a:solidFill>
                <a:latin typeface="Roboto Condensed Light" pitchFamily="2" charset="0"/>
                <a:ea typeface="Roboto Condensed Light" pitchFamily="2" charset="0"/>
                <a:cs typeface="Roboto Condensed Light" pitchFamily="2" charset="0"/>
              </a:rPr>
              <a:t>Національні суди або посилались на «поважні підстави» в обґрунтування поновлення строку, без надання будь-якого пояснення або оцінки цих підстав, або обмежувались встановленням того, що апеляційні скарги були подані з дотриманням процесуальних формальностей, без наведення будь-яких підстав.</a:t>
            </a:r>
            <a:endParaRPr lang="en-US" sz="1900" smtClean="0">
              <a:solidFill>
                <a:schemeClr val="bg1"/>
              </a:solidFill>
              <a:latin typeface="Roboto Condensed Light" pitchFamily="2" charset="0"/>
              <a:ea typeface="Roboto Condensed Light" pitchFamily="2" charset="0"/>
              <a:cs typeface="Roboto Condensed Light" pitchFamily="2" charset="0"/>
            </a:endParaRPr>
          </a:p>
          <a:p>
            <a:pPr lvl="1" algn="just">
              <a:spcBef>
                <a:spcPct val="0"/>
              </a:spcBef>
              <a:buFont typeface="Arial" charset="0"/>
              <a:buNone/>
            </a:pPr>
            <a:endParaRPr lang="en-US" sz="2200" smtClean="0">
              <a:solidFill>
                <a:schemeClr val="bg1"/>
              </a:solidFill>
              <a:latin typeface="Roboto Condensed Light" pitchFamily="2" charset="0"/>
              <a:ea typeface="Roboto Condensed Light" pitchFamily="2" charset="0"/>
              <a:cs typeface="Roboto Condensed Light" pitchFamily="2" charset="0"/>
            </a:endParaRPr>
          </a:p>
          <a:p>
            <a:pPr lvl="1" algn="just">
              <a:spcBef>
                <a:spcPct val="0"/>
              </a:spcBef>
            </a:pPr>
            <a:r>
              <a:rPr lang="uk-UA" sz="2200" smtClean="0">
                <a:solidFill>
                  <a:schemeClr val="bg1"/>
                </a:solidFill>
                <a:latin typeface="Roboto Condensed Light" pitchFamily="2" charset="0"/>
                <a:ea typeface="Roboto Condensed Light" pitchFamily="2" charset="0"/>
                <a:cs typeface="Roboto Condensed Light" pitchFamily="2" charset="0"/>
              </a:rPr>
              <a:t>ВП ВС скасувала постанову суду апеляційної інстанції й ухвалу суду касаційної інстанції та залишила в силі рішення суду першої інстанції про задоволення позову заявниці (постанова від 29.01.2019 у справі № 2-16552/10).</a:t>
            </a:r>
            <a:endParaRPr lang="ru-RU" sz="2200" smtClean="0">
              <a:solidFill>
                <a:schemeClr val="bg1"/>
              </a:solidFill>
              <a:latin typeface="Roboto Condensed Light" pitchFamily="2" charset="0"/>
              <a:ea typeface="Roboto Condensed Light" pitchFamily="2" charset="0"/>
              <a:cs typeface="Roboto Condensed Light" pitchFamily="2" charset="0"/>
            </a:endParaRPr>
          </a:p>
          <a:p>
            <a:pPr lvl="1" algn="just">
              <a:buFont typeface="Arial" charset="0"/>
              <a:buNone/>
            </a:pPr>
            <a:endParaRPr lang="uk-UA" sz="1700" smtClean="0">
              <a:solidFill>
                <a:schemeClr val="bg1"/>
              </a:solidFill>
              <a:latin typeface="Roboto Condensed Light" pitchFamily="2" charset="0"/>
              <a:ea typeface="Roboto Condensed Light" pitchFamily="2" charset="0"/>
              <a:cs typeface="Roboto Condensed Light" pitchFamily="2" charset="0"/>
            </a:endParaRPr>
          </a:p>
          <a:p>
            <a:pPr>
              <a:lnSpc>
                <a:spcPct val="104000"/>
              </a:lnSpc>
              <a:spcBef>
                <a:spcPct val="0"/>
              </a:spcBef>
            </a:pPr>
            <a:endParaRPr lang="ru-RU" sz="2400" smtClean="0">
              <a:latin typeface="Roboto Condensed Light" pitchFamily="2" charset="0"/>
              <a:ea typeface="Roboto Condensed Light" pitchFamily="2" charset="0"/>
              <a:cs typeface="Roboto Condensed Light" pitchFamily="2" charset="0"/>
            </a:endParaRPr>
          </a:p>
        </p:txBody>
      </p:sp>
      <p:sp>
        <p:nvSpPr>
          <p:cNvPr id="7" name="Підзаголовок 2">
            <a:extLst>
              <a:ext uri="{FF2B5EF4-FFF2-40B4-BE49-F238E27FC236}"/>
            </a:extLst>
          </p:cNvPr>
          <p:cNvSpPr>
            <a:spLocks noGrp="1"/>
          </p:cNvSpPr>
          <p:nvPr>
            <p:ph type="ctrTitle"/>
          </p:nvPr>
        </p:nvSpPr>
        <p:spPr>
          <a:xfrm>
            <a:off x="327025" y="331788"/>
            <a:ext cx="9086850" cy="592137"/>
          </a:xfrm>
        </p:spPr>
        <p:txBody>
          <a:bodyPr>
            <a:normAutofit/>
          </a:bodyPr>
          <a:lstStyle/>
          <a:p>
            <a:pPr algn="ctr"/>
            <a:r>
              <a:rPr lang="uk-UA" sz="26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«Osovska and Others v. Ukraine»</a:t>
            </a: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r>
            <a:b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2075/13 та ін.) від 2</a:t>
            </a:r>
            <a:r>
              <a:rPr lang="en-US"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8</a:t>
            </a: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06</a:t>
            </a: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.201</a:t>
            </a:r>
            <a:r>
              <a:rPr lang="en-US"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8</a:t>
            </a:r>
            <a:endParaRPr lang="ru-RU"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pic>
        <p:nvPicPr>
          <p:cNvPr id="8" name="Рисунок 7" descr="DSC_3265.JPG">
            <a:extLst>
              <a:ext uri="{FF2B5EF4-FFF2-40B4-BE49-F238E27FC236}"/>
            </a:extLst>
          </p:cNvPr>
          <p:cNvPicPr>
            <a:picLocks noChangeAspect="1"/>
          </p:cNvPicPr>
          <p:nvPr/>
        </p:nvPicPr>
        <p:blipFill>
          <a:blip r:embed="rId2"/>
          <a:stretch>
            <a:fillRect/>
          </a:stretch>
        </p:blipFill>
        <p:spPr>
          <a:xfrm>
            <a:off x="7244080" y="1346565"/>
            <a:ext cx="2938343" cy="5223721"/>
          </a:xfrm>
          <a:prstGeom prst="rect">
            <a:avLst/>
          </a:prstGeom>
          <a:ln>
            <a:noFill/>
          </a:ln>
          <a:effectLst>
            <a:softEdge rad="112500"/>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378950" cy="903287"/>
          </a:xfrm>
        </p:spPr>
        <p:txBody>
          <a:bodyPr>
            <a:normAutofit/>
          </a:bodyPr>
          <a:lstStyle/>
          <a:p>
            <a:pPr algn="ctr"/>
            <a:r>
              <a:rPr lang="uk-UA" sz="29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«Denisov v. Ukraine»</a:t>
            </a:r>
            <a:br>
              <a:rPr lang="uk-UA" sz="29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76639/11) від 25.</a:t>
            </a:r>
            <a:r>
              <a:rPr lang="en-US"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0</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9.201</a:t>
            </a:r>
            <a:r>
              <a:rPr lang="en-US"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8</a:t>
            </a:r>
            <a:endParaRPr lang="ru-RU" sz="2900" smtClean="0">
              <a:latin typeface="Roboto Condensed Light" pitchFamily="2" charset="0"/>
              <a:ea typeface="Roboto Condensed Light" pitchFamily="2" charset="0"/>
              <a:cs typeface="Roboto Condensed Light" pitchFamily="2" charset="0"/>
            </a:endParaRPr>
          </a:p>
        </p:txBody>
      </p:sp>
      <p:sp>
        <p:nvSpPr>
          <p:cNvPr id="38915" name="Місце для тексту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38916" name="Місце для номера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6DF240A6-FE5D-4A20-AB8B-FFED2FA609AB}" type="slidenum">
              <a:rPr lang="en-US" sz="1900" smtClean="0">
                <a:solidFill>
                  <a:schemeClr val="tx1"/>
                </a:solidFill>
                <a:latin typeface="Arial" charset="0"/>
              </a:rPr>
              <a:pPr algn="l" eaLnBrk="0" hangingPunct="0"/>
              <a:t>21</a:t>
            </a:fld>
            <a:endParaRPr lang="en-US" sz="1900" smtClean="0">
              <a:solidFill>
                <a:schemeClr val="tx1"/>
              </a:solidFill>
              <a:latin typeface="Arial" charset="0"/>
            </a:endParaRPr>
          </a:p>
        </p:txBody>
      </p:sp>
      <p:sp>
        <p:nvSpPr>
          <p:cNvPr id="38917" name="Місце для тексту 5"/>
          <p:cNvSpPr>
            <a:spLocks noGrp="1" noChangeArrowheads="1"/>
          </p:cNvSpPr>
          <p:nvPr>
            <p:ph type="body" sz="quarter" idx="14"/>
          </p:nvPr>
        </p:nvSpPr>
        <p:spPr>
          <a:xfrm>
            <a:off x="454025" y="1603375"/>
            <a:ext cx="6372225" cy="5057775"/>
          </a:xfrm>
        </p:spPr>
        <p:txBody>
          <a:bodyPr/>
          <a:lstStyle/>
          <a:p>
            <a:pPr algn="just">
              <a:lnSpc>
                <a:spcPct val="100000"/>
              </a:lnSpc>
              <a:spcBef>
                <a:spcPct val="0"/>
              </a:spcBef>
            </a:pPr>
            <a:r>
              <a:rPr lang="uk-UA" sz="2000" smtClean="0">
                <a:latin typeface="Roboto Condensed Light" pitchFamily="2" charset="0"/>
                <a:ea typeface="Roboto Condensed Light" pitchFamily="2" charset="0"/>
                <a:cs typeface="Roboto Condensed Light" pitchFamily="2" charset="0"/>
              </a:rPr>
              <a:t>ЄСПЛ визнав порушення п.1 ст.6 Конвенції</a:t>
            </a:r>
            <a:r>
              <a:rPr lang="en-US" sz="2000" smtClean="0">
                <a:latin typeface="Roboto Condensed Light" pitchFamily="2" charset="0"/>
                <a:ea typeface="Roboto Condensed Light" pitchFamily="2" charset="0"/>
                <a:cs typeface="Roboto Condensed Light" pitchFamily="2" charset="0"/>
              </a:rPr>
              <a:t> </a:t>
            </a:r>
            <a:r>
              <a:rPr lang="uk-UA" sz="2000" smtClean="0">
                <a:latin typeface="Roboto Condensed Light" pitchFamily="2" charset="0"/>
                <a:ea typeface="Roboto Condensed Light" pitchFamily="2" charset="0"/>
                <a:cs typeface="Roboto Condensed Light" pitchFamily="2" charset="0"/>
              </a:rPr>
              <a:t>через порушення принципів незалежності та безсторонності суду, оскільки</a:t>
            </a:r>
          </a:p>
          <a:p>
            <a:pPr lvl="1" algn="just">
              <a:lnSpc>
                <a:spcPct val="100000"/>
              </a:lnSpc>
            </a:pPr>
            <a:r>
              <a:rPr lang="ru-RU" sz="1600" smtClean="0">
                <a:solidFill>
                  <a:schemeClr val="bg1"/>
                </a:solidFill>
                <a:latin typeface="Roboto Condensed Light" pitchFamily="2" charset="0"/>
                <a:ea typeface="Roboto Condensed Light" pitchFamily="2" charset="0"/>
                <a:cs typeface="Roboto Condensed Light" pitchFamily="2" charset="0"/>
              </a:rPr>
              <a:t>у провадженні у ВРЮ не було забезпечено гарантій незалежності та безсторонності з огляду на системні недоліки та ознаки особистої упередженості, а ВАСУ діяв в межах того самого законодавства з аналогічними обмеженими повноваженнями та невизначеностями щодо можливих правових наслідків та не зробив реальної спроби розглянути аргумент заявника, який стверджував про відсутність незалежності та безсторонності у провадженні у ВРЮ.</a:t>
            </a:r>
            <a:endParaRPr lang="en-US" sz="1600" smtClean="0">
              <a:solidFill>
                <a:schemeClr val="bg1"/>
              </a:solidFill>
              <a:latin typeface="Roboto Condensed Light" pitchFamily="2" charset="0"/>
              <a:ea typeface="Roboto Condensed Light" pitchFamily="2" charset="0"/>
              <a:cs typeface="Roboto Condensed Light" pitchFamily="2" charset="0"/>
            </a:endParaRPr>
          </a:p>
          <a:p>
            <a:pPr>
              <a:spcBef>
                <a:spcPct val="0"/>
              </a:spcBef>
            </a:pPr>
            <a:endParaRPr lang="uk-UA" sz="2000" smtClean="0">
              <a:latin typeface="Roboto Condensed Light" pitchFamily="2" charset="0"/>
              <a:ea typeface="Roboto Condensed Light" pitchFamily="2" charset="0"/>
              <a:cs typeface="Roboto Condensed Light" pitchFamily="2" charset="0"/>
            </a:endParaRPr>
          </a:p>
          <a:p>
            <a:pPr algn="just">
              <a:spcBef>
                <a:spcPct val="0"/>
              </a:spcBef>
            </a:pPr>
            <a:r>
              <a:rPr lang="uk-UA" sz="2000" smtClean="0">
                <a:latin typeface="Roboto Condensed Light" pitchFamily="2" charset="0"/>
                <a:ea typeface="Roboto Condensed Light" pitchFamily="2" charset="0"/>
                <a:cs typeface="Roboto Condensed Light" pitchFamily="2" charset="0"/>
              </a:rPr>
              <a:t>ВП ВС скасувала постанову ВАСУ та направила справу на новий розгляд до КАС у складі ВС як суду першої інстанції (</a:t>
            </a:r>
            <a:r>
              <a:rPr lang="uk-UA" sz="2000" i="1" smtClean="0">
                <a:latin typeface="Roboto Condensed Light" pitchFamily="2" charset="0"/>
                <a:ea typeface="Roboto Condensed Light" pitchFamily="2" charset="0"/>
                <a:cs typeface="Roboto Condensed Light" pitchFamily="2" charset="0"/>
              </a:rPr>
              <a:t>постанова від 24.01.2019 у справі № </a:t>
            </a:r>
            <a:r>
              <a:rPr lang="uk-UA" sz="2000" smtClean="0">
                <a:latin typeface="Roboto Condensed Light" pitchFamily="2" charset="0"/>
                <a:ea typeface="Roboto Condensed Light" pitchFamily="2" charset="0"/>
                <a:cs typeface="Roboto Condensed Light" pitchFamily="2" charset="0"/>
              </a:rPr>
              <a:t>П/9991/388/11).</a:t>
            </a:r>
            <a:endParaRPr lang="ru-RU" sz="2000" smtClean="0">
              <a:latin typeface="Roboto Condensed Light" pitchFamily="2" charset="0"/>
              <a:ea typeface="Roboto Condensed Light" pitchFamily="2" charset="0"/>
              <a:cs typeface="Roboto Condensed Light" pitchFamily="2" charset="0"/>
            </a:endParaRPr>
          </a:p>
          <a:p>
            <a:pPr>
              <a:spcBef>
                <a:spcPct val="0"/>
              </a:spcBef>
            </a:pPr>
            <a:endParaRPr lang="ru-RU" smtClean="0">
              <a:latin typeface="Roboto Condensed Light" pitchFamily="2" charset="0"/>
              <a:ea typeface="Roboto Condensed Light" pitchFamily="2" charset="0"/>
              <a:cs typeface="Roboto Condensed Light" pitchFamily="2" charset="0"/>
            </a:endParaRPr>
          </a:p>
        </p:txBody>
      </p:sp>
      <p:pic>
        <p:nvPicPr>
          <p:cNvPr id="7" name="Рисунок 6" descr="DSC_3234.JPG">
            <a:extLst>
              <a:ext uri="{FF2B5EF4-FFF2-40B4-BE49-F238E27FC236}"/>
            </a:extLst>
          </p:cNvPr>
          <p:cNvPicPr>
            <a:picLocks noChangeAspect="1"/>
          </p:cNvPicPr>
          <p:nvPr/>
        </p:nvPicPr>
        <p:blipFill>
          <a:blip r:embed="rId2"/>
          <a:stretch>
            <a:fillRect/>
          </a:stretch>
        </p:blipFill>
        <p:spPr>
          <a:xfrm>
            <a:off x="7124556" y="1330960"/>
            <a:ext cx="2928223" cy="5205730"/>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254000"/>
            <a:ext cx="9086850" cy="1141413"/>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Lazoriva v. 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6878/14) від 17.04.2018</a:t>
            </a:r>
            <a:endParaRPr lang="ru-RU"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39939" name="Текст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39940"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D4D761EF-2DBB-4EAB-B2E7-9BAABB5EBA08}" type="slidenum">
              <a:rPr lang="en-US" sz="1900" smtClean="0">
                <a:solidFill>
                  <a:schemeClr val="tx1"/>
                </a:solidFill>
                <a:latin typeface="Arial" charset="0"/>
              </a:rPr>
              <a:pPr algn="l" eaLnBrk="0" hangingPunct="0"/>
              <a:t>22</a:t>
            </a:fld>
            <a:endParaRPr lang="en-US" sz="1900" smtClean="0">
              <a:solidFill>
                <a:schemeClr val="tx1"/>
              </a:solidFill>
              <a:latin typeface="Arial" charset="0"/>
            </a:endParaRPr>
          </a:p>
        </p:txBody>
      </p:sp>
      <p:sp>
        <p:nvSpPr>
          <p:cNvPr id="39941" name="Текст 5"/>
          <p:cNvSpPr>
            <a:spLocks noGrp="1" noChangeArrowheads="1"/>
          </p:cNvSpPr>
          <p:nvPr>
            <p:ph type="body" sz="quarter" idx="14"/>
          </p:nvPr>
        </p:nvSpPr>
        <p:spPr>
          <a:xfrm>
            <a:off x="454025" y="1395413"/>
            <a:ext cx="6372225" cy="5175250"/>
          </a:xfrm>
        </p:spPr>
        <p:txBody>
          <a:bodyPr/>
          <a:lstStyle/>
          <a:p>
            <a:pPr algn="just">
              <a:lnSpc>
                <a:spcPct val="100000"/>
              </a:lnSpc>
              <a:spcBef>
                <a:spcPct val="0"/>
              </a:spcBef>
            </a:pPr>
            <a:r>
              <a:rPr lang="uk-UA" sz="2000" smtClean="0">
                <a:latin typeface="Roboto Condensed Light" pitchFamily="2" charset="0"/>
                <a:ea typeface="Roboto Condensed Light" pitchFamily="2" charset="0"/>
                <a:cs typeface="Roboto Condensed Light" pitchFamily="2" charset="0"/>
              </a:rPr>
              <a:t>ЄСПЛ визнав порушення статті 8 Конвенції в аспекті права на повагу до приватного життя (національні суди не пояснили, чому усиновлення дитини краще відповідало його інтересам на відміну від опіки, яку мала намір встановити його тітка-заявниця)</a:t>
            </a:r>
          </a:p>
          <a:p>
            <a:pPr lvl="1" algn="just">
              <a:lnSpc>
                <a:spcPct val="100000"/>
              </a:lnSpc>
            </a:pPr>
            <a:r>
              <a:rPr lang="uk-UA" sz="2000" smtClean="0">
                <a:solidFill>
                  <a:schemeClr val="bg1"/>
                </a:solidFill>
                <a:latin typeface="Roboto Condensed Light" pitchFamily="2" charset="0"/>
                <a:ea typeface="Roboto Condensed Light" pitchFamily="2" charset="0"/>
                <a:cs typeface="Roboto Condensed Light" pitchFamily="2" charset="0"/>
              </a:rPr>
              <a:t>Таке пояснення безумовно було необхідним для з’ясування того, що становило найкращі інтереси дитини).</a:t>
            </a:r>
          </a:p>
          <a:p>
            <a:pPr algn="just">
              <a:lnSpc>
                <a:spcPct val="100000"/>
              </a:lnSpc>
              <a:spcBef>
                <a:spcPct val="0"/>
              </a:spcBef>
              <a:buFont typeface="Arial" charset="0"/>
              <a:buNone/>
            </a:pPr>
            <a:endParaRPr lang="uk-UA" sz="20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000" smtClean="0">
                <a:latin typeface="Roboto Condensed Light" pitchFamily="2" charset="0"/>
                <a:ea typeface="Roboto Condensed Light" pitchFamily="2" charset="0"/>
                <a:cs typeface="Roboto Condensed Light" pitchFamily="2" charset="0"/>
              </a:rPr>
              <a:t>ВП ВС задовольнила заяву: з метою розгляду апеляційної скарги заявниці по суті на рішення суду першої інстанції про усиновлення скасувала ухвали судів касаційної та апеляційної інстанцій, а справу передала на новий розгляд туди ж </a:t>
            </a:r>
            <a:r>
              <a:rPr lang="uk-UA" sz="2000" i="1" smtClean="0">
                <a:latin typeface="Roboto Condensed Light" pitchFamily="2" charset="0"/>
                <a:ea typeface="Roboto Condensed Light" pitchFamily="2" charset="0"/>
                <a:cs typeface="Roboto Condensed Light" pitchFamily="2" charset="0"/>
              </a:rPr>
              <a:t>(постанова від 16.10.2018 у справі № 2-о-73/2012).</a:t>
            </a:r>
            <a:endParaRPr lang="ru-RU" sz="2000" i="1" smtClean="0">
              <a:latin typeface="Roboto Condensed Light" pitchFamily="2" charset="0"/>
              <a:ea typeface="Roboto Condensed Light" pitchFamily="2" charset="0"/>
              <a:cs typeface="Roboto Condensed Light" pitchFamily="2" charset="0"/>
            </a:endParaRPr>
          </a:p>
        </p:txBody>
      </p:sp>
      <p:pic>
        <p:nvPicPr>
          <p:cNvPr id="7" name="Рисунок 6" descr="Klov_Palace._Listed_ID_80-382-0462._-_8_Pylypa_Orlyka_Street,_Pechersk_Raion,_Kiev._-_Pechersk_28_09_13_396.jpg"/>
          <p:cNvPicPr>
            <a:picLocks noChangeAspect="1"/>
          </p:cNvPicPr>
          <p:nvPr/>
        </p:nvPicPr>
        <p:blipFill>
          <a:blip r:embed="rId2"/>
          <a:stretch>
            <a:fillRect/>
          </a:stretch>
        </p:blipFill>
        <p:spPr>
          <a:xfrm>
            <a:off x="6909955" y="1562888"/>
            <a:ext cx="3437234" cy="4756741"/>
          </a:xfrm>
          <a:prstGeom prst="rect">
            <a:avLst/>
          </a:prstGeom>
          <a:ln>
            <a:noFill/>
          </a:ln>
          <a:effectLst>
            <a:softEdge rad="112500"/>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954087"/>
          </a:xfrm>
        </p:spPr>
        <p:txBody>
          <a:bodyPr>
            <a:normAutofit/>
          </a:bodyPr>
          <a:lstStyle/>
          <a:p>
            <a:pPr algn="ct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uk-UA" sz="29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Sagan </a:t>
            </a:r>
            <a:r>
              <a:rPr lang="en-US" sz="29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v</a:t>
            </a:r>
            <a:r>
              <a:rPr lang="uk-UA" sz="29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Ukraine</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60010/08) від 23.10.2018</a:t>
            </a:r>
            <a:endParaRPr lang="ru-RU"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40963" name="Місце для тексту 3"/>
          <p:cNvSpPr>
            <a:spLocks noGrp="1" noChangeArrowheads="1"/>
          </p:cNvSpPr>
          <p:nvPr>
            <p:ph type="body" sz="quarter" idx="13"/>
          </p:nvPr>
        </p:nvSpPr>
        <p:spPr>
          <a:xfrm>
            <a:off x="1616075" y="6661150"/>
            <a:ext cx="7429500" cy="311150"/>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40964" name="Місце для номера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62A8CE1E-2032-4E67-BFD8-0F2A97D201E7}" type="slidenum">
              <a:rPr lang="en-US" sz="1900" smtClean="0">
                <a:solidFill>
                  <a:schemeClr val="tx1"/>
                </a:solidFill>
                <a:latin typeface="Arial" charset="0"/>
              </a:rPr>
              <a:pPr algn="l" eaLnBrk="0" hangingPunct="0"/>
              <a:t>23</a:t>
            </a:fld>
            <a:endParaRPr lang="en-US" sz="1900" smtClean="0">
              <a:solidFill>
                <a:schemeClr val="tx1"/>
              </a:solidFill>
              <a:latin typeface="Arial" charset="0"/>
            </a:endParaRPr>
          </a:p>
        </p:txBody>
      </p:sp>
      <p:sp>
        <p:nvSpPr>
          <p:cNvPr id="40965" name="Місце для тексту 5"/>
          <p:cNvSpPr>
            <a:spLocks noGrp="1" noChangeArrowheads="1"/>
          </p:cNvSpPr>
          <p:nvPr>
            <p:ph type="body" sz="quarter" idx="14"/>
          </p:nvPr>
        </p:nvSpPr>
        <p:spPr>
          <a:xfrm>
            <a:off x="454025" y="1397000"/>
            <a:ext cx="6372225" cy="4835525"/>
          </a:xfrm>
        </p:spPr>
        <p:txBody>
          <a:bodyPr/>
          <a:lstStyle/>
          <a:p>
            <a:pPr algn="just">
              <a:lnSpc>
                <a:spcPct val="100000"/>
              </a:lnSpc>
              <a:spcBef>
                <a:spcPct val="0"/>
              </a:spcBef>
            </a:pPr>
            <a:r>
              <a:rPr lang="uk-UA" sz="2200" smtClean="0">
                <a:latin typeface="Roboto Condensed Light" pitchFamily="2" charset="0"/>
                <a:ea typeface="Roboto Condensed Light" pitchFamily="2" charset="0"/>
                <a:cs typeface="Roboto Condensed Light" pitchFamily="2" charset="0"/>
              </a:rPr>
              <a:t>ЄСПЛ визнав порушення статті 8 Конвенції в аспекті права на повагу до житла </a:t>
            </a:r>
          </a:p>
          <a:p>
            <a:pPr lvl="1" algn="just">
              <a:lnSpc>
                <a:spcPct val="100000"/>
              </a:lnSpc>
            </a:pPr>
            <a:r>
              <a:rPr lang="en-US" sz="1800" smtClean="0">
                <a:solidFill>
                  <a:schemeClr val="bg1"/>
                </a:solidFill>
                <a:latin typeface="Roboto Condensed Light" pitchFamily="2" charset="0"/>
                <a:ea typeface="Roboto Condensed Light" pitchFamily="2" charset="0"/>
                <a:cs typeface="Roboto Condensed Light" pitchFamily="2" charset="0"/>
              </a:rPr>
              <a:t>у цій справі проникнення </a:t>
            </a:r>
            <a:r>
              <a:rPr lang="uk-UA" sz="1800" smtClean="0">
                <a:solidFill>
                  <a:schemeClr val="bg1"/>
                </a:solidFill>
                <a:latin typeface="Roboto Condensed Light" pitchFamily="2" charset="0"/>
                <a:ea typeface="Roboto Condensed Light" pitchFamily="2" charset="0"/>
                <a:cs typeface="Roboto Condensed Light" pitchFamily="2" charset="0"/>
              </a:rPr>
              <a:t>у службове житло </a:t>
            </a:r>
            <a:r>
              <a:rPr lang="en-US" sz="1800" smtClean="0">
                <a:solidFill>
                  <a:schemeClr val="bg1"/>
                </a:solidFill>
                <a:latin typeface="Roboto Condensed Light" pitchFamily="2" charset="0"/>
                <a:ea typeface="Roboto Condensed Light" pitchFamily="2" charset="0"/>
                <a:cs typeface="Roboto Condensed Light" pitchFamily="2" charset="0"/>
              </a:rPr>
              <a:t>не ґрунтувалося на попередньому судовому рішенні</a:t>
            </a:r>
            <a:r>
              <a:rPr lang="uk-UA" sz="1800" smtClean="0">
                <a:solidFill>
                  <a:schemeClr val="bg1"/>
                </a:solidFill>
                <a:latin typeface="Roboto Condensed Light" pitchFamily="2" charset="0"/>
                <a:ea typeface="Roboto Condensed Light" pitchFamily="2" charset="0"/>
                <a:cs typeface="Roboto Condensed Light" pitchFamily="2" charset="0"/>
              </a:rPr>
              <a:t>, </a:t>
            </a:r>
            <a:r>
              <a:rPr lang="en-US" sz="1800" smtClean="0">
                <a:solidFill>
                  <a:schemeClr val="bg1"/>
                </a:solidFill>
                <a:latin typeface="Roboto Condensed Light" pitchFamily="2" charset="0"/>
                <a:ea typeface="Roboto Condensed Light" pitchFamily="2" charset="0"/>
                <a:cs typeface="Roboto Condensed Light" pitchFamily="2" charset="0"/>
              </a:rPr>
              <a:t>, а Уряд не стверджував про застосування конкретного винятку із законодавства</a:t>
            </a:r>
            <a:r>
              <a:rPr lang="uk-UA" sz="1800" smtClean="0">
                <a:solidFill>
                  <a:schemeClr val="bg1"/>
                </a:solidFill>
                <a:latin typeface="Roboto Condensed Light" pitchFamily="2" charset="0"/>
                <a:ea typeface="Roboto Condensed Light" pitchFamily="2" charset="0"/>
                <a:cs typeface="Roboto Condensed Light" pitchFamily="2" charset="0"/>
              </a:rPr>
              <a:t>.</a:t>
            </a:r>
          </a:p>
          <a:p>
            <a:pPr algn="just">
              <a:lnSpc>
                <a:spcPct val="100000"/>
              </a:lnSpc>
              <a:spcBef>
                <a:spcPct val="0"/>
              </a:spcBef>
              <a:buFont typeface="Arial" charset="0"/>
              <a:buNone/>
            </a:pPr>
            <a:endParaRPr lang="uk-UA" sz="22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200" smtClean="0">
                <a:latin typeface="Roboto Condensed Light" pitchFamily="2" charset="0"/>
                <a:ea typeface="Roboto Condensed Light" pitchFamily="2" charset="0"/>
                <a:cs typeface="Roboto Condensed Light" pitchFamily="2" charset="0"/>
              </a:rPr>
              <a:t>ВП ВС задовольнила заяву: скасувала рішення судів касаційної, апеляційної та першої інстанцій, а справу передала на новий розгляд до останнього </a:t>
            </a:r>
            <a:r>
              <a:rPr lang="uk-UA" sz="2200" i="1" smtClean="0">
                <a:latin typeface="Roboto Condensed Light" pitchFamily="2" charset="0"/>
                <a:ea typeface="Roboto Condensed Light" pitchFamily="2" charset="0"/>
                <a:cs typeface="Roboto Condensed Light" pitchFamily="2" charset="0"/>
              </a:rPr>
              <a:t>(постанова від 12.03.2019 у справі №</a:t>
            </a:r>
            <a:r>
              <a:rPr lang="en-US" sz="2200" i="1" smtClean="0">
                <a:latin typeface="Roboto Condensed Light" pitchFamily="2" charset="0"/>
                <a:ea typeface="Roboto Condensed Light" pitchFamily="2" charset="0"/>
                <a:cs typeface="Roboto Condensed Light" pitchFamily="2" charset="0"/>
              </a:rPr>
              <a:t>2-23/2008</a:t>
            </a:r>
            <a:r>
              <a:rPr lang="uk-UA" sz="2200" smtClean="0">
                <a:latin typeface="Roboto Condensed Light" pitchFamily="2" charset="0"/>
                <a:ea typeface="Roboto Condensed Light" pitchFamily="2" charset="0"/>
                <a:cs typeface="Roboto Condensed Light" pitchFamily="2" charset="0"/>
              </a:rPr>
              <a:t>)</a:t>
            </a:r>
            <a:r>
              <a:rPr lang="uk-UA" sz="2200" i="1" smtClean="0">
                <a:latin typeface="Roboto Condensed Light" pitchFamily="2" charset="0"/>
                <a:ea typeface="Roboto Condensed Light" pitchFamily="2" charset="0"/>
                <a:cs typeface="Roboto Condensed Light" pitchFamily="2" charset="0"/>
              </a:rPr>
              <a:t>.</a:t>
            </a:r>
            <a:endParaRPr lang="ru-RU" sz="2200" i="1" smtClean="0">
              <a:latin typeface="Roboto Condensed Light" pitchFamily="2" charset="0"/>
              <a:ea typeface="Roboto Condensed Light" pitchFamily="2" charset="0"/>
              <a:cs typeface="Roboto Condensed Light" pitchFamily="2" charset="0"/>
            </a:endParaRPr>
          </a:p>
          <a:p>
            <a:pPr>
              <a:spcBef>
                <a:spcPct val="0"/>
              </a:spcBef>
            </a:pPr>
            <a:endParaRPr lang="ru-RU" smtClean="0">
              <a:latin typeface="Roboto Condensed Light" pitchFamily="2" charset="0"/>
              <a:ea typeface="Roboto Condensed Light" pitchFamily="2" charset="0"/>
              <a:cs typeface="Roboto Condensed Light" pitchFamily="2" charset="0"/>
            </a:endParaRPr>
          </a:p>
        </p:txBody>
      </p:sp>
      <p:pic>
        <p:nvPicPr>
          <p:cNvPr id="7" name="Рисунок 6" descr="DSC_3265.JPG">
            <a:extLst>
              <a:ext uri="{FF2B5EF4-FFF2-40B4-BE49-F238E27FC236}"/>
            </a:extLst>
          </p:cNvPr>
          <p:cNvPicPr>
            <a:picLocks noChangeAspect="1"/>
          </p:cNvPicPr>
          <p:nvPr/>
        </p:nvPicPr>
        <p:blipFill>
          <a:blip r:embed="rId2"/>
          <a:stretch>
            <a:fillRect/>
          </a:stretch>
        </p:blipFill>
        <p:spPr>
          <a:xfrm>
            <a:off x="7033064" y="1326053"/>
            <a:ext cx="2938343" cy="5120639"/>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404813"/>
            <a:ext cx="9086850" cy="590550"/>
          </a:xfrm>
        </p:spPr>
        <p:txBody>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M. T. v. 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950/17) від 19.03.2019</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41987" name="Місце для тексту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41988" name="Місце для номера слайда 5"/>
          <p:cNvSpPr>
            <a:spLocks noGrp="1" noChangeArrowheads="1"/>
          </p:cNvSpPr>
          <p:nvPr>
            <p:ph type="sldNum" sz="quarter" idx="15"/>
          </p:nvPr>
        </p:nvSpPr>
        <p:spPr bwMode="auto">
          <a:noFill/>
          <a:ln>
            <a:miter lim="800000"/>
            <a:headEnd/>
            <a:tailEnd/>
          </a:ln>
        </p:spPr>
        <p:txBody>
          <a:bodyPr/>
          <a:lstStyle/>
          <a:p>
            <a:fld id="{5D9C2522-956C-4100-ACD0-EC7A7BFF5870}" type="slidenum">
              <a:rPr lang="en-US" altLang="ru-RU" smtClean="0"/>
              <a:pPr/>
              <a:t>24</a:t>
            </a:fld>
            <a:endParaRPr lang="en-US" altLang="ru-RU" smtClean="0"/>
          </a:p>
        </p:txBody>
      </p:sp>
      <p:sp>
        <p:nvSpPr>
          <p:cNvPr id="41989" name="Місце для тексту 4"/>
          <p:cNvSpPr>
            <a:spLocks noGrp="1"/>
          </p:cNvSpPr>
          <p:nvPr>
            <p:ph type="subTitle" idx="1"/>
          </p:nvPr>
        </p:nvSpPr>
        <p:spPr>
          <a:xfrm>
            <a:off x="454025" y="1290638"/>
            <a:ext cx="6500813" cy="4375150"/>
          </a:xfrm>
        </p:spPr>
        <p:txBody>
          <a:bodyPr/>
          <a:lstStyle/>
          <a:p>
            <a:pPr marL="342900" indent="-342900" algn="just">
              <a:lnSpc>
                <a:spcPct val="100000"/>
              </a:lnSpc>
              <a:spcBef>
                <a:spcPct val="0"/>
              </a:spcBef>
              <a:buFont typeface="Arial" charset="0"/>
              <a:buChar char="•"/>
            </a:pPr>
            <a:r>
              <a:rPr lang="uk-UA" sz="2200" smtClean="0">
                <a:latin typeface="Roboto Condensed Light" pitchFamily="2" charset="0"/>
                <a:ea typeface="Roboto Condensed Light" pitchFamily="2" charset="0"/>
                <a:cs typeface="Roboto Condensed Light" pitchFamily="2" charset="0"/>
              </a:rPr>
              <a:t>ЄСПЛ визнав порушення статті 8 Конвенції в аспекті права на повагу до приватного життя </a:t>
            </a:r>
          </a:p>
          <a:p>
            <a:pPr marL="788988" lvl="1" indent="-285750" algn="just">
              <a:lnSpc>
                <a:spcPct val="100000"/>
              </a:lnSpc>
              <a:buFont typeface="Arial" charset="0"/>
              <a:buChar char="•"/>
            </a:pPr>
            <a:r>
              <a:rPr lang="en-US" sz="1800" smtClean="0">
                <a:solidFill>
                  <a:schemeClr val="bg1"/>
                </a:solidFill>
                <a:latin typeface="Roboto Condensed Light" pitchFamily="2" charset="0"/>
                <a:ea typeface="Roboto Condensed Light" pitchFamily="2" charset="0"/>
                <a:cs typeface="Roboto Condensed Light" pitchFamily="2" charset="0"/>
              </a:rPr>
              <a:t>у цій справі</a:t>
            </a:r>
            <a:r>
              <a:rPr lang="uk-UA" sz="1800" smtClean="0">
                <a:solidFill>
                  <a:schemeClr val="bg1"/>
                </a:solidFill>
                <a:latin typeface="Roboto Condensed Light" pitchFamily="2" charset="0"/>
                <a:ea typeface="Roboto Condensed Light" pitchFamily="2" charset="0"/>
                <a:cs typeface="Roboto Condensed Light" pitchFamily="2" charset="0"/>
              </a:rPr>
              <a:t> апеляційний та касаційний суди вважали необґрунтованими висновки суду першої інстанції про поновлення позивачу строку на звернення до суду з позовом про визнання батьківства. ЄСПЛ вказав, що незважаючи на складну фактичну ситуацію дитини (наявність ймовірного біологічного батька, законного батька та вітчима), її фактичні стосунки з цими трьома чоловіками залишилися абсолютно непроаналізованими судами апеляційної та касаційної інстанцій. А питання про те, чи було в найкращих інтересах дитини поновити позивачеві позовну давність, не було розглянуте. За таких обставин не було проведено жодного аналізу для забезпечення балансу між інтересами дитини та позивача щодо встановлення його батьківства.</a:t>
            </a:r>
          </a:p>
          <a:p>
            <a:pPr marL="342900" indent="-342900" algn="just">
              <a:lnSpc>
                <a:spcPct val="100000"/>
              </a:lnSpc>
              <a:spcBef>
                <a:spcPct val="0"/>
              </a:spcBef>
            </a:pPr>
            <a:endParaRPr lang="uk-UA" sz="2200" smtClean="0">
              <a:latin typeface="Roboto Condensed Light" pitchFamily="2" charset="0"/>
              <a:ea typeface="Roboto Condensed Light" pitchFamily="2" charset="0"/>
              <a:cs typeface="Roboto Condensed Light" pitchFamily="2" charset="0"/>
            </a:endParaRPr>
          </a:p>
          <a:p>
            <a:pPr marL="342900" indent="-342900" algn="just">
              <a:lnSpc>
                <a:spcPct val="100000"/>
              </a:lnSpc>
              <a:spcBef>
                <a:spcPct val="0"/>
              </a:spcBef>
              <a:buFont typeface="Arial" charset="0"/>
              <a:buChar char="•"/>
            </a:pPr>
            <a:r>
              <a:rPr lang="uk-UA" sz="2200" smtClean="0">
                <a:latin typeface="Roboto Condensed Light" pitchFamily="2" charset="0"/>
                <a:ea typeface="Roboto Condensed Light" pitchFamily="2" charset="0"/>
                <a:cs typeface="Roboto Condensed Light" pitchFamily="2" charset="0"/>
              </a:rPr>
              <a:t>ВП ВС задовольнила заяву: скасувала рішення судів касаційної та апеляційної, та залишила в силі рішення суду першої інстанції </a:t>
            </a:r>
            <a:r>
              <a:rPr lang="uk-UA" sz="2200" i="1" smtClean="0">
                <a:latin typeface="Roboto Condensed Light" pitchFamily="2" charset="0"/>
                <a:ea typeface="Roboto Condensed Light" pitchFamily="2" charset="0"/>
                <a:cs typeface="Roboto Condensed Light" pitchFamily="2" charset="0"/>
              </a:rPr>
              <a:t>(постанова від 02.07.2019 у справі № 753/10895/15-ц</a:t>
            </a:r>
            <a:r>
              <a:rPr lang="uk-UA" sz="2200" smtClean="0">
                <a:latin typeface="Roboto Condensed Light" pitchFamily="2" charset="0"/>
                <a:ea typeface="Roboto Condensed Light" pitchFamily="2" charset="0"/>
                <a:cs typeface="Roboto Condensed Light" pitchFamily="2" charset="0"/>
              </a:rPr>
              <a:t>)</a:t>
            </a:r>
            <a:r>
              <a:rPr lang="uk-UA" sz="2200" i="1" smtClean="0">
                <a:latin typeface="Roboto Condensed Light" pitchFamily="2" charset="0"/>
                <a:ea typeface="Roboto Condensed Light" pitchFamily="2" charset="0"/>
                <a:cs typeface="Roboto Condensed Light" pitchFamily="2" charset="0"/>
              </a:rPr>
              <a:t>.</a:t>
            </a:r>
            <a:endParaRPr lang="ru-RU" sz="2200" i="1" smtClean="0">
              <a:latin typeface="Roboto Condensed Light" pitchFamily="2" charset="0"/>
              <a:ea typeface="Roboto Condensed Light" pitchFamily="2" charset="0"/>
              <a:cs typeface="Roboto Condensed Light" pitchFamily="2" charset="0"/>
            </a:endParaRPr>
          </a:p>
          <a:p>
            <a:pPr marL="342900" indent="-342900">
              <a:spcBef>
                <a:spcPct val="0"/>
              </a:spcBef>
            </a:pPr>
            <a:endParaRPr lang="ru-RU" smtClean="0">
              <a:latin typeface="Roboto Condensed Light" pitchFamily="2" charset="0"/>
              <a:ea typeface="Roboto Condensed Light" pitchFamily="2" charset="0"/>
              <a:cs typeface="Roboto Condensed Light" pitchFamily="2" charset="0"/>
            </a:endParaRPr>
          </a:p>
        </p:txBody>
      </p:sp>
      <p:pic>
        <p:nvPicPr>
          <p:cNvPr id="10" name="Рисунок 9" descr="DSC_3265.JPG">
            <a:extLst>
              <a:ext uri="{FF2B5EF4-FFF2-40B4-BE49-F238E27FC236}"/>
            </a:extLst>
          </p:cNvPr>
          <p:cNvPicPr>
            <a:picLocks noChangeAspect="1"/>
          </p:cNvPicPr>
          <p:nvPr/>
        </p:nvPicPr>
        <p:blipFill>
          <a:blip r:embed="rId2"/>
          <a:stretch>
            <a:fillRect/>
          </a:stretch>
        </p:blipFill>
        <p:spPr>
          <a:xfrm>
            <a:off x="7033064" y="1326053"/>
            <a:ext cx="2938343" cy="5120639"/>
          </a:xfrm>
          <a:prstGeom prst="rect">
            <a:avLst/>
          </a:prstGeom>
          <a:ln>
            <a:noFill/>
          </a:ln>
          <a:effectLst>
            <a:softEdge rad="1125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noChangeArrowheads="1"/>
          </p:cNvSpPr>
          <p:nvPr>
            <p:ph type="ctrTitle"/>
          </p:nvPr>
        </p:nvSpPr>
        <p:spPr>
          <a:xfrm>
            <a:off x="454025" y="376238"/>
            <a:ext cx="9086850" cy="592137"/>
          </a:xfrm>
        </p:spPr>
        <p:txBody>
          <a:bodyPr/>
          <a:lstStyle/>
          <a:p>
            <a:pPr algn="ctr"/>
            <a:r>
              <a:rPr lang="uk-UA" altLang="ru-RU" b="1" i="1" smtClean="0">
                <a:latin typeface="Roboto Condensed Light" pitchFamily="2" charset="0"/>
                <a:ea typeface="Roboto Condensed Light" pitchFamily="2" charset="0"/>
                <a:cs typeface="Roboto Condensed Light" pitchFamily="2" charset="0"/>
              </a:rPr>
              <a:t>«</a:t>
            </a:r>
            <a:r>
              <a:rPr lang="uk-UA" b="1" i="1" smtClean="0">
                <a:latin typeface="Roboto Condensed Light" pitchFamily="2" charset="0"/>
                <a:ea typeface="Roboto Condensed Light" pitchFamily="2" charset="0"/>
                <a:cs typeface="Roboto Condensed Light" pitchFamily="2" charset="0"/>
              </a:rPr>
              <a:t>Batkivska Turbota Foundation v. Ukraine</a:t>
            </a:r>
            <a:r>
              <a:rPr lang="uk-UA" altLang="ru-RU" b="1" smtClean="0">
                <a:latin typeface="Roboto Condensed Light" pitchFamily="2" charset="0"/>
                <a:ea typeface="Roboto Condensed Light" pitchFamily="2" charset="0"/>
                <a:cs typeface="Roboto Condensed Light" pitchFamily="2" charset="0"/>
              </a:rPr>
              <a:t>»  (заява № </a:t>
            </a:r>
            <a:r>
              <a:rPr lang="uk-UA" b="1" smtClean="0">
                <a:latin typeface="Roboto Condensed Light" pitchFamily="2" charset="0"/>
                <a:ea typeface="Roboto Condensed Light" pitchFamily="2" charset="0"/>
                <a:cs typeface="Roboto Condensed Light" pitchFamily="2" charset="0"/>
              </a:rPr>
              <a:t>5876/15</a:t>
            </a:r>
            <a:r>
              <a:rPr lang="uk-UA" altLang="ru-RU" b="1" smtClean="0">
                <a:latin typeface="Roboto Condensed Light" pitchFamily="2" charset="0"/>
                <a:ea typeface="Roboto Condensed Light" pitchFamily="2" charset="0"/>
                <a:cs typeface="Roboto Condensed Light" pitchFamily="2" charset="0"/>
              </a:rPr>
              <a:t>) від 09.10.2018</a:t>
            </a:r>
            <a:endParaRPr lang="ru-RU" b="1" smtClean="0">
              <a:latin typeface="Roboto Condensed Light" pitchFamily="2" charset="0"/>
              <a:ea typeface="Roboto Condensed Light" pitchFamily="2" charset="0"/>
              <a:cs typeface="Roboto Condensed Light" pitchFamily="2" charset="0"/>
            </a:endParaRPr>
          </a:p>
        </p:txBody>
      </p:sp>
      <p:sp>
        <p:nvSpPr>
          <p:cNvPr id="43011" name="Місце для тексту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43012" name="Місце для тексту 4"/>
          <p:cNvSpPr>
            <a:spLocks noGrp="1"/>
          </p:cNvSpPr>
          <p:nvPr>
            <p:ph type="body" sz="quarter" idx="14"/>
          </p:nvPr>
        </p:nvSpPr>
        <p:spPr>
          <a:xfrm>
            <a:off x="454025" y="1198563"/>
            <a:ext cx="6561138" cy="5338762"/>
          </a:xfrm>
        </p:spPr>
        <p:txBody>
          <a:bodyPr/>
          <a:lstStyle/>
          <a:p>
            <a:pPr marL="342900" indent="-342900" algn="just">
              <a:lnSpc>
                <a:spcPct val="100000"/>
              </a:lnSpc>
              <a:spcBef>
                <a:spcPct val="0"/>
              </a:spcBef>
            </a:pPr>
            <a:r>
              <a:rPr lang="uk-UA" sz="1800" smtClean="0">
                <a:latin typeface="Roboto Condensed Light" pitchFamily="2" charset="0"/>
                <a:ea typeface="Roboto Condensed Light" pitchFamily="2" charset="0"/>
                <a:cs typeface="Roboto Condensed Light" pitchFamily="2" charset="0"/>
              </a:rPr>
              <a:t>ЄСПЛ визнав порушення статті 1  Першого протоколу до Конвенції </a:t>
            </a:r>
          </a:p>
          <a:p>
            <a:pPr marL="788988" lvl="1" indent="-285750"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Прокурор у 2011 році оспорив придбання заявником у 2002 році майна колишнього санаторію. ЄСПЛ вказав на суперечність у національній практиці щодо статусу майна колишніх профспілок та зазначив, що придбавши нерухомість через більше ніж п’ять з половиною років після ухвалення Вищим арбітражним судом України остаточного рішення від 20 січня 1997 року (яким було підтверджено законність права власності профспілкової організації на майно, до якого також входила спірна нерухомість) відсутні жодних об’єктивні підстави вважати, що заявник придбав майно у недобросовісний спосіб, а витребування у нього майна за таких обставин становить порушення його права на мирне володіння майном.</a:t>
            </a:r>
          </a:p>
          <a:p>
            <a:pPr marL="342900" indent="-342900" algn="just">
              <a:spcBef>
                <a:spcPct val="0"/>
              </a:spcBef>
            </a:pPr>
            <a:r>
              <a:rPr lang="uk-UA" sz="1800" smtClean="0">
                <a:latin typeface="Roboto Condensed Light" pitchFamily="2" charset="0"/>
                <a:ea typeface="Roboto Condensed Light" pitchFamily="2" charset="0"/>
                <a:cs typeface="Roboto Condensed Light" pitchFamily="2" charset="0"/>
              </a:rPr>
              <a:t>ВП ВС задовольнила заяву: скасувала рішення судів касаційної, апеляційної та першої інстанцій, ухвалила нове, яким у задоволенні позові прокурора відмовила (постанова від 02.07.2019 у справі № 48/340).</a:t>
            </a:r>
            <a:endParaRPr lang="ru-RU" sz="1800" smtClean="0">
              <a:latin typeface="Roboto Condensed Light" pitchFamily="2" charset="0"/>
              <a:ea typeface="Roboto Condensed Light" pitchFamily="2" charset="0"/>
              <a:cs typeface="Roboto Condensed Light" pitchFamily="2" charset="0"/>
            </a:endParaRPr>
          </a:p>
          <a:p>
            <a:pPr marL="342900" indent="-342900">
              <a:spcBef>
                <a:spcPct val="0"/>
              </a:spcBef>
            </a:pPr>
            <a:endParaRPr lang="ru-RU" smtClean="0">
              <a:latin typeface="Roboto Condensed Light" pitchFamily="2" charset="0"/>
              <a:ea typeface="Roboto Condensed Light" pitchFamily="2" charset="0"/>
              <a:cs typeface="Roboto Condensed Light" pitchFamily="2" charset="0"/>
            </a:endParaRPr>
          </a:p>
        </p:txBody>
      </p:sp>
      <p:sp>
        <p:nvSpPr>
          <p:cNvPr id="43013" name="Місце для номера слайда 5"/>
          <p:cNvSpPr>
            <a:spLocks noGrp="1" noChangeArrowheads="1"/>
          </p:cNvSpPr>
          <p:nvPr>
            <p:ph type="sldNum" sz="quarter" idx="15"/>
          </p:nvPr>
        </p:nvSpPr>
        <p:spPr bwMode="auto">
          <a:noFill/>
          <a:ln>
            <a:miter lim="800000"/>
            <a:headEnd/>
            <a:tailEnd/>
          </a:ln>
        </p:spPr>
        <p:txBody>
          <a:bodyPr/>
          <a:lstStyle/>
          <a:p>
            <a:fld id="{6F2E719F-7DCE-47A4-8168-7147FCF49310}" type="slidenum">
              <a:rPr lang="en-US" altLang="ru-RU" smtClean="0"/>
              <a:pPr/>
              <a:t>25</a:t>
            </a:fld>
            <a:endParaRPr lang="en-US" altLang="ru-RU" smtClean="0"/>
          </a:p>
        </p:txBody>
      </p:sp>
      <p:pic>
        <p:nvPicPr>
          <p:cNvPr id="7" name="Рисунок 6" descr="DSC_3234.JPG">
            <a:extLst>
              <a:ext uri="{FF2B5EF4-FFF2-40B4-BE49-F238E27FC236}"/>
            </a:extLst>
          </p:cNvPr>
          <p:cNvPicPr>
            <a:picLocks noChangeAspect="1"/>
          </p:cNvPicPr>
          <p:nvPr/>
        </p:nvPicPr>
        <p:blipFill>
          <a:blip r:embed="rId2"/>
          <a:stretch>
            <a:fillRect/>
          </a:stretch>
        </p:blipFill>
        <p:spPr>
          <a:xfrm>
            <a:off x="7124556" y="1330960"/>
            <a:ext cx="2928223" cy="5205730"/>
          </a:xfrm>
          <a:prstGeom prst="rect">
            <a:avLst/>
          </a:prstGeom>
          <a:ln>
            <a:noFill/>
          </a:ln>
          <a:effectLst>
            <a:softEdge rad="112500"/>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086850" cy="923925"/>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Rostovtsev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2728/16) від 25.07.2017</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44035"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70D68246-761C-478F-A3FE-14898F875E9E}" type="slidenum">
              <a:rPr lang="en-US" sz="1900" smtClean="0">
                <a:solidFill>
                  <a:schemeClr val="tx1"/>
                </a:solidFill>
                <a:latin typeface="Arial" charset="0"/>
              </a:rPr>
              <a:pPr algn="l" eaLnBrk="0" hangingPunct="0"/>
              <a:t>26</a:t>
            </a:fld>
            <a:endParaRPr lang="en-US" sz="1900" smtClean="0">
              <a:solidFill>
                <a:schemeClr val="tx1"/>
              </a:solidFill>
              <a:latin typeface="Arial" charset="0"/>
            </a:endParaRPr>
          </a:p>
        </p:txBody>
      </p:sp>
      <p:sp>
        <p:nvSpPr>
          <p:cNvPr id="44036" name="Текст 5"/>
          <p:cNvSpPr>
            <a:spLocks noGrp="1"/>
          </p:cNvSpPr>
          <p:nvPr>
            <p:ph type="body" sz="quarter" idx="14"/>
          </p:nvPr>
        </p:nvSpPr>
        <p:spPr>
          <a:xfrm>
            <a:off x="454025" y="1530350"/>
            <a:ext cx="6372225" cy="5040313"/>
          </a:xfrm>
        </p:spPr>
        <p:txBody>
          <a:bodyPr/>
          <a:lstStyle/>
          <a:p>
            <a:pPr algn="just">
              <a:lnSpc>
                <a:spcPct val="100000"/>
              </a:lnSpc>
              <a:spcBef>
                <a:spcPct val="0"/>
              </a:spcBef>
            </a:pPr>
            <a:r>
              <a:rPr lang="uk-UA" sz="2200" smtClean="0">
                <a:latin typeface="Roboto Condensed Light" pitchFamily="2" charset="0"/>
                <a:ea typeface="Roboto Condensed Light" pitchFamily="2" charset="0"/>
                <a:cs typeface="Roboto Condensed Light" pitchFamily="2" charset="0"/>
              </a:rPr>
              <a:t>ЄСПЛ констатував порушення ст. 2 Протоколу № 7 до Конвенції:</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не було «передбачуваним» тлумачення приписів національного закону щодо неможливості апеляційного оскарження заявником правової кваліфікації його дій через обставини, які ніким не оспорювалися і дослідження яких було визнане судом недоцільним;</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застосовуючи це тлумачення, національні суди порушили суть права заявника на подання апеляційної скарги.</a:t>
            </a:r>
          </a:p>
          <a:p>
            <a:pPr algn="just">
              <a:lnSpc>
                <a:spcPct val="100000"/>
              </a:lnSpc>
              <a:spcBef>
                <a:spcPct val="0"/>
              </a:spcBef>
            </a:pPr>
            <a:endParaRPr lang="uk-UA" sz="22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200" smtClean="0">
                <a:latin typeface="Roboto Condensed Light" pitchFamily="2" charset="0"/>
                <a:ea typeface="Roboto Condensed Light" pitchFamily="2" charset="0"/>
                <a:cs typeface="Roboto Condensed Light" pitchFamily="2" charset="0"/>
              </a:rPr>
              <a:t>ВП ВС скасувала рішення судів апеляційної та касаційної інстанцій і направила справу для розгляду апеляційної скарги заявника </a:t>
            </a:r>
            <a:r>
              <a:rPr lang="uk-UA" sz="1700" smtClean="0">
                <a:latin typeface="Roboto Condensed Light" pitchFamily="2" charset="0"/>
                <a:ea typeface="Roboto Condensed Light" pitchFamily="2" charset="0"/>
                <a:cs typeface="Roboto Condensed Light" pitchFamily="2" charset="0"/>
              </a:rPr>
              <a:t>(</a:t>
            </a:r>
            <a:r>
              <a:rPr lang="uk-UA" sz="2200" i="1" smtClean="0">
                <a:latin typeface="Roboto Condensed Light" pitchFamily="2" charset="0"/>
                <a:ea typeface="Roboto Condensed Light" pitchFamily="2" charset="0"/>
                <a:cs typeface="Roboto Condensed Light" pitchFamily="2" charset="0"/>
              </a:rPr>
              <a:t>постанова від </a:t>
            </a:r>
            <a:r>
              <a:rPr lang="en-US" sz="2200" i="1" smtClean="0">
                <a:latin typeface="Roboto Condensed Light" pitchFamily="2" charset="0"/>
                <a:ea typeface="Roboto Condensed Light" pitchFamily="2" charset="0"/>
                <a:cs typeface="Roboto Condensed Light" pitchFamily="2" charset="0"/>
              </a:rPr>
              <a:t>27</a:t>
            </a:r>
            <a:r>
              <a:rPr lang="uk-UA" sz="2200" i="1" smtClean="0">
                <a:latin typeface="Roboto Condensed Light" pitchFamily="2" charset="0"/>
                <a:ea typeface="Roboto Condensed Light" pitchFamily="2" charset="0"/>
                <a:cs typeface="Roboto Condensed Light" pitchFamily="2" charset="0"/>
              </a:rPr>
              <a:t>.02.</a:t>
            </a:r>
            <a:r>
              <a:rPr lang="en-US" sz="2200" i="1" smtClean="0">
                <a:latin typeface="Roboto Condensed Light" pitchFamily="2" charset="0"/>
                <a:ea typeface="Roboto Condensed Light" pitchFamily="2" charset="0"/>
                <a:cs typeface="Roboto Condensed Light" pitchFamily="2" charset="0"/>
              </a:rPr>
              <a:t>2018</a:t>
            </a:r>
            <a:r>
              <a:rPr lang="uk-UA" sz="2200" i="1" smtClean="0">
                <a:latin typeface="Roboto Condensed Light" pitchFamily="2" charset="0"/>
                <a:ea typeface="Roboto Condensed Light" pitchFamily="2" charset="0"/>
                <a:cs typeface="Roboto Condensed Light" pitchFamily="2" charset="0"/>
              </a:rPr>
              <a:t> у справі </a:t>
            </a:r>
            <a:r>
              <a:rPr lang="en-US" sz="2200" i="1" smtClean="0">
                <a:latin typeface="Roboto Condensed Light" pitchFamily="2" charset="0"/>
                <a:ea typeface="Roboto Condensed Light" pitchFamily="2" charset="0"/>
                <a:cs typeface="Roboto Condensed Light" pitchFamily="2" charset="0"/>
              </a:rPr>
              <a:t>№</a:t>
            </a:r>
            <a:r>
              <a:rPr lang="uk-UA" sz="2200" i="1" smtClean="0">
                <a:latin typeface="Roboto Condensed Light" pitchFamily="2" charset="0"/>
                <a:ea typeface="Roboto Condensed Light" pitchFamily="2" charset="0"/>
                <a:cs typeface="Roboto Condensed Light" pitchFamily="2" charset="0"/>
              </a:rPr>
              <a:t> 756/5578/15-к</a:t>
            </a:r>
            <a:r>
              <a:rPr lang="uk-UA" sz="2200" smtClean="0">
                <a:latin typeface="Roboto Condensed Light" pitchFamily="2" charset="0"/>
                <a:ea typeface="Roboto Condensed Light" pitchFamily="2" charset="0"/>
                <a:cs typeface="Roboto Condensed Light" pitchFamily="2" charset="0"/>
              </a:rPr>
              <a:t>).</a:t>
            </a:r>
          </a:p>
        </p:txBody>
      </p:sp>
      <p:sp>
        <p:nvSpPr>
          <p:cNvPr id="44037" name="Text Placeholder 3"/>
          <p:cNvSpPr>
            <a:spLocks noGrp="1" noChangeArrowheads="1"/>
          </p:cNvSpPr>
          <p:nvPr>
            <p:ph type="body" sz="quarter" idx="13"/>
          </p:nvPr>
        </p:nvSpPr>
        <p:spPr>
          <a:xfrm>
            <a:off x="1784350" y="6661150"/>
            <a:ext cx="7959725" cy="542925"/>
          </a:xfrm>
        </p:spPr>
        <p:txBody>
          <a:bodyPr/>
          <a:lstStyle/>
          <a:p>
            <a:endParaRPr lang="uk-UA" smtClean="0">
              <a:latin typeface="Roboto Condensed Light" pitchFamily="2" charset="0"/>
              <a:ea typeface="Roboto Condensed Light" pitchFamily="2" charset="0"/>
              <a:cs typeface="Roboto Condensed Light" pitchFamily="2" charset="0"/>
            </a:endParaRPr>
          </a:p>
        </p:txBody>
      </p:sp>
      <p:pic>
        <p:nvPicPr>
          <p:cNvPr id="8" name="Рисунок 7" descr="1200px-Кловський_палац_(1756).JPG"/>
          <p:cNvPicPr>
            <a:picLocks noChangeAspect="1"/>
          </p:cNvPicPr>
          <p:nvPr/>
        </p:nvPicPr>
        <p:blipFill>
          <a:blip r:embed="rId2"/>
          <a:stretch>
            <a:fillRect/>
          </a:stretch>
        </p:blipFill>
        <p:spPr>
          <a:xfrm>
            <a:off x="6826102" y="1638876"/>
            <a:ext cx="3550615" cy="4931410"/>
          </a:xfrm>
          <a:prstGeom prst="rect">
            <a:avLst/>
          </a:prstGeom>
          <a:ln>
            <a:noFill/>
          </a:ln>
          <a:effectLst>
            <a:softEdge rad="112500"/>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086850" cy="592137"/>
          </a:xfrm>
        </p:spPr>
        <p:txBody>
          <a:bodyPr>
            <a:normAutofit/>
          </a:bodyPr>
          <a:lstStyle/>
          <a:p>
            <a:pPr algn="ct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sz="2900" b="1" i="1" smtClean="0">
                <a:latin typeface="Roboto Condensed Light" pitchFamily="2" charset="0"/>
                <a:ea typeface="Roboto Condensed Light" pitchFamily="2" charset="0"/>
                <a:cs typeface="Roboto Condensed Light" pitchFamily="2" charset="0"/>
              </a:rPr>
              <a:t>Rudnichenko v. Ukraine</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a:t>
            </a:r>
            <a:r>
              <a:rPr lang="en-US" sz="2900" b="1" smtClean="0">
                <a:latin typeface="Roboto Condensed Light" pitchFamily="2" charset="0"/>
                <a:ea typeface="Roboto Condensed Light" pitchFamily="2" charset="0"/>
                <a:cs typeface="Roboto Condensed Light" pitchFamily="2" charset="0"/>
              </a:rPr>
              <a:t>2775/07</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від </a:t>
            </a:r>
            <a:r>
              <a:rPr lang="en-US" sz="2900" b="1" smtClean="0">
                <a:latin typeface="Roboto Condensed Light" pitchFamily="2" charset="0"/>
                <a:ea typeface="Roboto Condensed Light" pitchFamily="2" charset="0"/>
                <a:cs typeface="Roboto Condensed Light" pitchFamily="2" charset="0"/>
              </a:rPr>
              <a:t>11.07.2013</a:t>
            </a:r>
            <a:endParaRPr lang="ru-RU" sz="2900" smtClean="0">
              <a:latin typeface="Roboto Condensed Light" pitchFamily="2" charset="0"/>
              <a:ea typeface="Roboto Condensed Light" pitchFamily="2" charset="0"/>
              <a:cs typeface="Roboto Condensed Light" pitchFamily="2" charset="0"/>
            </a:endParaRPr>
          </a:p>
        </p:txBody>
      </p:sp>
      <p:sp>
        <p:nvSpPr>
          <p:cNvPr id="45059" name="Текст 3"/>
          <p:cNvSpPr>
            <a:spLocks noGrp="1" noChangeArrowheads="1"/>
          </p:cNvSpPr>
          <p:nvPr>
            <p:ph type="body" sz="quarter" idx="13"/>
          </p:nvPr>
        </p:nvSpPr>
        <p:spPr>
          <a:xfrm>
            <a:off x="1784350" y="6661150"/>
            <a:ext cx="7297738" cy="325438"/>
          </a:xfrm>
        </p:spPr>
        <p:txBody>
          <a:bodyPr/>
          <a:lstStyle/>
          <a:p>
            <a:endParaRPr lang="uk-UA" smtClean="0">
              <a:latin typeface="Roboto Condensed Light" pitchFamily="2" charset="0"/>
              <a:ea typeface="Roboto Condensed Light" pitchFamily="2" charset="0"/>
              <a:cs typeface="Roboto Condensed Light" pitchFamily="2" charset="0"/>
            </a:endParaRPr>
          </a:p>
        </p:txBody>
      </p:sp>
      <p:sp>
        <p:nvSpPr>
          <p:cNvPr id="45060"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42C47F37-EB85-40B3-ABF9-B9FFA5B8B920}" type="slidenum">
              <a:rPr lang="en-US" sz="1900" smtClean="0">
                <a:solidFill>
                  <a:schemeClr val="tx1"/>
                </a:solidFill>
                <a:latin typeface="Arial" charset="0"/>
              </a:rPr>
              <a:pPr algn="l" eaLnBrk="0" hangingPunct="0"/>
              <a:t>27</a:t>
            </a:fld>
            <a:endParaRPr lang="en-US" sz="1900" smtClean="0">
              <a:solidFill>
                <a:schemeClr val="tx1"/>
              </a:solidFill>
              <a:latin typeface="Arial" charset="0"/>
            </a:endParaRPr>
          </a:p>
        </p:txBody>
      </p:sp>
      <p:sp>
        <p:nvSpPr>
          <p:cNvPr id="45061" name="Текст 5"/>
          <p:cNvSpPr>
            <a:spLocks noGrp="1"/>
          </p:cNvSpPr>
          <p:nvPr>
            <p:ph type="body" sz="quarter" idx="14"/>
          </p:nvPr>
        </p:nvSpPr>
        <p:spPr>
          <a:xfrm>
            <a:off x="295275" y="1216025"/>
            <a:ext cx="6829425" cy="5445125"/>
          </a:xfrm>
        </p:spPr>
        <p:txBody>
          <a:bodyPr/>
          <a:lstStyle/>
          <a:p>
            <a:pPr algn="just">
              <a:lnSpc>
                <a:spcPct val="94000"/>
              </a:lnSpc>
              <a:spcBef>
                <a:spcPct val="0"/>
              </a:spcBef>
            </a:pPr>
            <a:r>
              <a:rPr lang="uk-UA" sz="2100" smtClean="0">
                <a:latin typeface="Roboto Condensed Light" pitchFamily="2" charset="0"/>
                <a:ea typeface="Roboto Condensed Light" pitchFamily="2" charset="0"/>
                <a:cs typeface="Roboto Condensed Light" pitchFamily="2" charset="0"/>
              </a:rPr>
              <a:t>ЄСПЛ визнав порушення</a:t>
            </a:r>
          </a:p>
          <a:p>
            <a:pPr lvl="1" algn="just">
              <a:lnSpc>
                <a:spcPct val="70000"/>
              </a:lnSpc>
            </a:pPr>
            <a:r>
              <a:rPr lang="uk-UA" sz="2100" smtClean="0">
                <a:solidFill>
                  <a:schemeClr val="bg1"/>
                </a:solidFill>
                <a:latin typeface="Roboto Condensed Light" pitchFamily="2" charset="0"/>
                <a:ea typeface="Roboto Condensed Light" pitchFamily="2" charset="0"/>
                <a:cs typeface="Roboto Condensed Light" pitchFamily="2" charset="0"/>
              </a:rPr>
              <a:t>п. 1 ст. 5 Конвенції</a:t>
            </a:r>
          </a:p>
          <a:p>
            <a:pPr lvl="2" algn="just">
              <a:lnSpc>
                <a:spcPct val="70000"/>
              </a:lnSpc>
            </a:pPr>
            <a:r>
              <a:rPr lang="uk-UA" sz="1600" smtClean="0">
                <a:solidFill>
                  <a:schemeClr val="bg1"/>
                </a:solidFill>
                <a:latin typeface="Roboto Condensed Light" pitchFamily="2" charset="0"/>
                <a:ea typeface="Roboto Condensed Light" pitchFamily="2" charset="0"/>
                <a:cs typeface="Roboto Condensed Light" pitchFamily="2" charset="0"/>
              </a:rPr>
              <a:t>щодо законності тримання заявника під вартою у період з 6 січня до 12 січня 2006 року;</a:t>
            </a:r>
            <a:endParaRPr lang="ru-RU" sz="1600" smtClean="0">
              <a:solidFill>
                <a:schemeClr val="bg1"/>
              </a:solidFill>
              <a:latin typeface="Roboto Condensed Light" pitchFamily="2" charset="0"/>
              <a:ea typeface="Roboto Condensed Light" pitchFamily="2" charset="0"/>
              <a:cs typeface="Roboto Condensed Light" pitchFamily="2" charset="0"/>
            </a:endParaRPr>
          </a:p>
          <a:p>
            <a:pPr lvl="1" algn="just">
              <a:lnSpc>
                <a:spcPct val="70000"/>
              </a:lnSpc>
            </a:pPr>
            <a:r>
              <a:rPr lang="uk-UA" sz="2100" smtClean="0">
                <a:solidFill>
                  <a:schemeClr val="bg1"/>
                </a:solidFill>
                <a:latin typeface="Roboto Condensed Light" pitchFamily="2" charset="0"/>
                <a:ea typeface="Roboto Condensed Light" pitchFamily="2" charset="0"/>
                <a:cs typeface="Roboto Condensed Light" pitchFamily="2" charset="0"/>
              </a:rPr>
              <a:t>п. 3 ст. 5 Конвенції; п. 1 та пп. «d» п. 3 статті 6 Конвенції</a:t>
            </a:r>
          </a:p>
          <a:p>
            <a:pPr lvl="2" algn="just">
              <a:lnSpc>
                <a:spcPct val="70000"/>
              </a:lnSpc>
            </a:pPr>
            <a:r>
              <a:rPr lang="uk-UA" sz="1600" smtClean="0">
                <a:solidFill>
                  <a:schemeClr val="bg1"/>
                </a:solidFill>
                <a:latin typeface="Roboto Condensed Light" pitchFamily="2" charset="0"/>
                <a:ea typeface="Roboto Condensed Light" pitchFamily="2" charset="0"/>
                <a:cs typeface="Roboto Condensed Light" pitchFamily="2" charset="0"/>
              </a:rPr>
              <a:t>щодо незабезпечення явки свідка;</a:t>
            </a:r>
            <a:endParaRPr lang="ru-RU" sz="1600" smtClean="0">
              <a:solidFill>
                <a:schemeClr val="bg1"/>
              </a:solidFill>
              <a:latin typeface="Roboto Condensed Light" pitchFamily="2" charset="0"/>
              <a:ea typeface="Roboto Condensed Light" pitchFamily="2" charset="0"/>
              <a:cs typeface="Roboto Condensed Light" pitchFamily="2" charset="0"/>
            </a:endParaRPr>
          </a:p>
          <a:p>
            <a:pPr lvl="1" algn="just">
              <a:lnSpc>
                <a:spcPct val="70000"/>
              </a:lnSpc>
            </a:pPr>
            <a:r>
              <a:rPr lang="uk-UA" sz="2100" smtClean="0">
                <a:solidFill>
                  <a:schemeClr val="bg1"/>
                </a:solidFill>
                <a:latin typeface="Roboto Condensed Light" pitchFamily="2" charset="0"/>
                <a:ea typeface="Roboto Condensed Light" pitchFamily="2" charset="0"/>
                <a:cs typeface="Roboto Condensed Light" pitchFamily="2" charset="0"/>
              </a:rPr>
              <a:t>п. 1 ст. 6 Конвенції</a:t>
            </a:r>
          </a:p>
          <a:p>
            <a:pPr lvl="2" algn="just">
              <a:lnSpc>
                <a:spcPct val="70000"/>
              </a:lnSpc>
            </a:pPr>
            <a:r>
              <a:rPr lang="uk-UA" sz="1600" smtClean="0">
                <a:solidFill>
                  <a:schemeClr val="bg1"/>
                </a:solidFill>
                <a:latin typeface="Roboto Condensed Light" pitchFamily="2" charset="0"/>
                <a:ea typeface="Roboto Condensed Light" pitchFamily="2" charset="0"/>
                <a:cs typeface="Roboto Condensed Light" pitchFamily="2" charset="0"/>
              </a:rPr>
              <a:t>через відсутність безсторонності суду першої інстанції, який ухвалив обвинувальний вирок.</a:t>
            </a:r>
          </a:p>
          <a:p>
            <a:pPr lvl="1" algn="just">
              <a:lnSpc>
                <a:spcPct val="70000"/>
              </a:lnSpc>
              <a:buFont typeface="Arial" charset="0"/>
              <a:buNone/>
            </a:pPr>
            <a:endParaRPr lang="uk-UA" sz="1400" smtClean="0">
              <a:solidFill>
                <a:schemeClr val="bg1"/>
              </a:solidFill>
              <a:latin typeface="Roboto Condensed Light" pitchFamily="2" charset="0"/>
              <a:ea typeface="Roboto Condensed Light" pitchFamily="2" charset="0"/>
              <a:cs typeface="Roboto Condensed Light" pitchFamily="2" charset="0"/>
            </a:endParaRPr>
          </a:p>
          <a:p>
            <a:pPr lvl="1" algn="just">
              <a:lnSpc>
                <a:spcPct val="94000"/>
              </a:lnSpc>
              <a:spcBef>
                <a:spcPct val="0"/>
              </a:spcBef>
            </a:pPr>
            <a:r>
              <a:rPr lang="uk-UA" sz="1700" smtClean="0">
                <a:solidFill>
                  <a:schemeClr val="bg1"/>
                </a:solidFill>
                <a:latin typeface="Roboto Condensed Light" pitchFamily="2" charset="0"/>
                <a:ea typeface="Roboto Condensed Light" pitchFamily="2" charset="0"/>
                <a:cs typeface="Roboto Condensed Light" pitchFamily="2" charset="0"/>
              </a:rPr>
              <a:t>ВП ВС скасувала постанову ВСУ, вирок суду першої інстанції в частині засудження заявника за вчинення злочину, передбаченого ч. 2 ст. 187 КК України й ухвалу апеляційного суду за результатами перегляду вироку в цій частині та призначила новий розгляд у суді першої інстанції. ВП ВС також направила кримінальну справу до Київського апеляційного суду для визначення підсудності (справа слухалася судами АР Крим) (</a:t>
            </a:r>
            <a:r>
              <a:rPr lang="uk-UA" sz="1700" i="1" smtClean="0">
                <a:solidFill>
                  <a:schemeClr val="bg1"/>
                </a:solidFill>
                <a:latin typeface="Roboto Condensed Light" pitchFamily="2" charset="0"/>
                <a:ea typeface="Roboto Condensed Light" pitchFamily="2" charset="0"/>
                <a:cs typeface="Roboto Condensed Light" pitchFamily="2" charset="0"/>
              </a:rPr>
              <a:t>постанова від 14.11.2018 у справі №1-96/2007</a:t>
            </a:r>
            <a:r>
              <a:rPr lang="uk-UA" sz="1700" smtClean="0">
                <a:solidFill>
                  <a:schemeClr val="bg1"/>
                </a:solidFill>
                <a:latin typeface="Roboto Condensed Light" pitchFamily="2" charset="0"/>
                <a:ea typeface="Roboto Condensed Light" pitchFamily="2" charset="0"/>
                <a:cs typeface="Roboto Condensed Light" pitchFamily="2" charset="0"/>
              </a:rPr>
              <a:t>).</a:t>
            </a:r>
          </a:p>
          <a:p>
            <a:pPr lvl="1" algn="just">
              <a:lnSpc>
                <a:spcPct val="70000"/>
              </a:lnSpc>
              <a:buFont typeface="Arial" charset="0"/>
              <a:buNone/>
            </a:pPr>
            <a:endParaRPr lang="uk-UA" sz="1000" smtClean="0">
              <a:solidFill>
                <a:schemeClr val="bg1"/>
              </a:solidFill>
              <a:latin typeface="Roboto Condensed Light" pitchFamily="2" charset="0"/>
              <a:ea typeface="Roboto Condensed Light" pitchFamily="2" charset="0"/>
              <a:cs typeface="Roboto Condensed Light" pitchFamily="2" charset="0"/>
            </a:endParaRPr>
          </a:p>
          <a:p>
            <a:pPr>
              <a:lnSpc>
                <a:spcPct val="94000"/>
              </a:lnSpc>
              <a:spcBef>
                <a:spcPct val="0"/>
              </a:spcBef>
            </a:pPr>
            <a:endParaRPr lang="uk-UA" sz="1300" smtClean="0">
              <a:latin typeface="Roboto Condensed Light" pitchFamily="2" charset="0"/>
              <a:ea typeface="Roboto Condensed Light" pitchFamily="2" charset="0"/>
              <a:cs typeface="Roboto Condensed Light" pitchFamily="2" charset="0"/>
            </a:endParaRPr>
          </a:p>
          <a:p>
            <a:pPr>
              <a:lnSpc>
                <a:spcPct val="94000"/>
              </a:lnSpc>
              <a:spcBef>
                <a:spcPct val="0"/>
              </a:spcBef>
            </a:pPr>
            <a:endParaRPr lang="ru-RU" sz="1200" smtClean="0">
              <a:latin typeface="Roboto Condensed Light" pitchFamily="2" charset="0"/>
              <a:ea typeface="Roboto Condensed Light" pitchFamily="2" charset="0"/>
              <a:cs typeface="Roboto Condensed Light" pitchFamily="2" charset="0"/>
            </a:endParaRPr>
          </a:p>
        </p:txBody>
      </p:sp>
      <p:pic>
        <p:nvPicPr>
          <p:cNvPr id="7" name="Рисунок 6" descr="DSC_3234.JPG"/>
          <p:cNvPicPr>
            <a:picLocks noChangeAspect="1"/>
          </p:cNvPicPr>
          <p:nvPr/>
        </p:nvPicPr>
        <p:blipFill>
          <a:blip r:embed="rId2"/>
          <a:stretch>
            <a:fillRect/>
          </a:stretch>
        </p:blipFill>
        <p:spPr>
          <a:xfrm>
            <a:off x="7124556" y="1455668"/>
            <a:ext cx="2928223" cy="5205730"/>
          </a:xfrm>
          <a:prstGeom prst="rect">
            <a:avLst/>
          </a:prstGeom>
          <a:ln>
            <a:noFill/>
          </a:ln>
          <a:effectLst>
            <a:softEdge rad="112500"/>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777875"/>
          </a:xfrm>
        </p:spPr>
        <p:txBody>
          <a:bodyPr>
            <a:normAutofit/>
          </a:bodyPr>
          <a:lstStyle/>
          <a:p>
            <a:pPr algn="ct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uk-UA" sz="29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Geletey v. Ukraine</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23040</a:t>
            </a:r>
            <a:r>
              <a:rPr lang="en-US"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/07</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від 24</a:t>
            </a:r>
            <a:r>
              <a:rPr lang="en-US"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.0</a:t>
            </a:r>
            <a:r>
              <a:rPr lang="uk-UA"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4</a:t>
            </a:r>
            <a:r>
              <a:rPr lang="en-US" sz="29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.201</a:t>
            </a:r>
            <a:r>
              <a:rPr lang="uk-UA" sz="2900" b="1" smtClean="0">
                <a:latin typeface="Roboto Condensed Light" pitchFamily="2" charset="0"/>
                <a:ea typeface="Roboto Condensed Light" pitchFamily="2" charset="0"/>
                <a:cs typeface="Roboto Condensed Light" pitchFamily="2" charset="0"/>
              </a:rPr>
              <a:t>8</a:t>
            </a:r>
            <a:endParaRPr lang="ru-RU" sz="2900" smtClean="0">
              <a:latin typeface="Roboto Condensed Light" pitchFamily="2" charset="0"/>
              <a:ea typeface="Roboto Condensed Light" pitchFamily="2" charset="0"/>
              <a:cs typeface="Roboto Condensed Light" pitchFamily="2" charset="0"/>
            </a:endParaRPr>
          </a:p>
        </p:txBody>
      </p:sp>
      <p:sp>
        <p:nvSpPr>
          <p:cNvPr id="46083" name="Місце для тексту 3"/>
          <p:cNvSpPr>
            <a:spLocks noGrp="1" noChangeArrowheads="1"/>
          </p:cNvSpPr>
          <p:nvPr>
            <p:ph type="body" sz="quarter" idx="13"/>
          </p:nvPr>
        </p:nvSpPr>
        <p:spPr>
          <a:xfrm>
            <a:off x="1784350" y="6661150"/>
            <a:ext cx="6219825" cy="311150"/>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46084" name="Місце для номера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5018FDB0-ED6D-463F-B40F-C31268B034FF}" type="slidenum">
              <a:rPr lang="en-US" sz="1900" smtClean="0">
                <a:solidFill>
                  <a:schemeClr val="tx1"/>
                </a:solidFill>
                <a:latin typeface="Arial" charset="0"/>
              </a:rPr>
              <a:pPr algn="l" eaLnBrk="0" hangingPunct="0"/>
              <a:t>28</a:t>
            </a:fld>
            <a:endParaRPr lang="en-US" sz="1900" smtClean="0">
              <a:solidFill>
                <a:schemeClr val="tx1"/>
              </a:solidFill>
              <a:latin typeface="Arial" charset="0"/>
            </a:endParaRPr>
          </a:p>
        </p:txBody>
      </p:sp>
      <p:sp>
        <p:nvSpPr>
          <p:cNvPr id="46085" name="Місце для тексту 5"/>
          <p:cNvSpPr>
            <a:spLocks noGrp="1"/>
          </p:cNvSpPr>
          <p:nvPr>
            <p:ph type="body" sz="quarter" idx="14"/>
          </p:nvPr>
        </p:nvSpPr>
        <p:spPr>
          <a:xfrm>
            <a:off x="454025" y="1490663"/>
            <a:ext cx="6372225" cy="4502150"/>
          </a:xfrm>
        </p:spPr>
        <p:txBody>
          <a:bodyPr/>
          <a:lstStyle/>
          <a:p>
            <a:pPr algn="just">
              <a:lnSpc>
                <a:spcPct val="90000"/>
              </a:lnSpc>
              <a:spcBef>
                <a:spcPct val="0"/>
              </a:spcBef>
            </a:pPr>
            <a:r>
              <a:rPr lang="uk-UA" sz="2400" smtClean="0">
                <a:latin typeface="Roboto Condensed Light" pitchFamily="2" charset="0"/>
                <a:ea typeface="Roboto Condensed Light" pitchFamily="2" charset="0"/>
                <a:cs typeface="Roboto Condensed Light" pitchFamily="2" charset="0"/>
              </a:rPr>
              <a:t>ЄСПЛ констатував порушення п. 1 та пп. «с» п. 3 ст. 6 Конвенції</a:t>
            </a:r>
          </a:p>
          <a:p>
            <a:pPr lvl="1" algn="just"/>
            <a:r>
              <a:rPr lang="uk-UA" sz="1900" smtClean="0">
                <a:solidFill>
                  <a:schemeClr val="bg1"/>
                </a:solidFill>
                <a:latin typeface="Roboto Condensed Light" pitchFamily="2" charset="0"/>
                <a:ea typeface="Roboto Condensed Light" pitchFamily="2" charset="0"/>
                <a:cs typeface="Roboto Condensed Light" pitchFamily="2" charset="0"/>
              </a:rPr>
              <a:t>у зв’язку з ненаданням заявнику правової допомоги під час відтворення обстановки та обставин події 22 серпня 2004 року.</a:t>
            </a:r>
          </a:p>
          <a:p>
            <a:pPr algn="just">
              <a:lnSpc>
                <a:spcPct val="90000"/>
              </a:lnSpc>
              <a:spcBef>
                <a:spcPct val="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a:p>
            <a:pPr algn="just">
              <a:lnSpc>
                <a:spcPct val="90000"/>
              </a:lnSpc>
              <a:spcBef>
                <a:spcPct val="0"/>
              </a:spcBef>
            </a:pPr>
            <a:r>
              <a:rPr lang="uk-UA" sz="2400" smtClean="0">
                <a:latin typeface="Roboto Condensed Light" pitchFamily="2" charset="0"/>
                <a:ea typeface="Roboto Condensed Light" pitchFamily="2" charset="0"/>
                <a:cs typeface="Roboto Condensed Light" pitchFamily="2" charset="0"/>
              </a:rPr>
              <a:t>ВП ВС скасувала вирок апеляційного суду та ухвалу суду касаційної інстанції і направила кримінальну справу на новий судовий розгляд, доручивши Закарпатському апеляційному суду вирішити питання про передачу справи до належного місцевого суду  </a:t>
            </a:r>
            <a:r>
              <a:rPr lang="uk-UA" sz="1800" smtClean="0">
                <a:latin typeface="Roboto Condensed Light" pitchFamily="2" charset="0"/>
                <a:ea typeface="Roboto Condensed Light" pitchFamily="2" charset="0"/>
                <a:cs typeface="Roboto Condensed Light" pitchFamily="2" charset="0"/>
              </a:rPr>
              <a:t>(</a:t>
            </a:r>
            <a:r>
              <a:rPr lang="uk-UA" sz="2400" i="1" smtClean="0">
                <a:latin typeface="Roboto Condensed Light" pitchFamily="2" charset="0"/>
                <a:ea typeface="Roboto Condensed Light" pitchFamily="2" charset="0"/>
                <a:cs typeface="Roboto Condensed Light" pitchFamily="2" charset="0"/>
              </a:rPr>
              <a:t>постанова від 06.02.</a:t>
            </a:r>
            <a:r>
              <a:rPr lang="en-US" sz="2400" i="1" smtClean="0">
                <a:latin typeface="Roboto Condensed Light" pitchFamily="2" charset="0"/>
                <a:ea typeface="Roboto Condensed Light" pitchFamily="2" charset="0"/>
                <a:cs typeface="Roboto Condensed Light" pitchFamily="2" charset="0"/>
              </a:rPr>
              <a:t>201</a:t>
            </a:r>
            <a:r>
              <a:rPr lang="uk-UA" sz="2400" i="1" smtClean="0">
                <a:latin typeface="Roboto Condensed Light" pitchFamily="2" charset="0"/>
                <a:ea typeface="Roboto Condensed Light" pitchFamily="2" charset="0"/>
                <a:cs typeface="Roboto Condensed Light" pitchFamily="2" charset="0"/>
              </a:rPr>
              <a:t>9 у справі </a:t>
            </a:r>
            <a:r>
              <a:rPr lang="en-US" sz="2400" i="1" smtClean="0">
                <a:latin typeface="Roboto Condensed Light" pitchFamily="2" charset="0"/>
                <a:ea typeface="Roboto Condensed Light" pitchFamily="2" charset="0"/>
                <a:cs typeface="Roboto Condensed Light" pitchFamily="2" charset="0"/>
              </a:rPr>
              <a:t>№</a:t>
            </a:r>
            <a:r>
              <a:rPr lang="uk-UA" sz="2400" i="1" smtClean="0">
                <a:latin typeface="Roboto Condensed Light" pitchFamily="2" charset="0"/>
                <a:ea typeface="Roboto Condensed Light" pitchFamily="2" charset="0"/>
                <a:cs typeface="Roboto Condensed Light" pitchFamily="2" charset="0"/>
              </a:rPr>
              <a:t> 8105004</a:t>
            </a:r>
            <a:r>
              <a:rPr lang="uk-UA" sz="2400" smtClean="0">
                <a:latin typeface="Roboto Condensed Light" pitchFamily="2" charset="0"/>
                <a:ea typeface="Roboto Condensed Light" pitchFamily="2" charset="0"/>
                <a:cs typeface="Roboto Condensed Light" pitchFamily="2" charset="0"/>
              </a:rPr>
              <a:t>).</a:t>
            </a:r>
          </a:p>
        </p:txBody>
      </p:sp>
      <p:pic>
        <p:nvPicPr>
          <p:cNvPr id="7" name="Рисунок 6" descr="1200px-Кловський_палац_(1756).JPG">
            <a:extLst>
              <a:ext uri="{FF2B5EF4-FFF2-40B4-BE49-F238E27FC236}"/>
            </a:extLst>
          </p:cNvPr>
          <p:cNvPicPr>
            <a:picLocks noChangeAspect="1"/>
          </p:cNvPicPr>
          <p:nvPr/>
        </p:nvPicPr>
        <p:blipFill>
          <a:blip r:embed="rId2"/>
          <a:stretch>
            <a:fillRect/>
          </a:stretch>
        </p:blipFill>
        <p:spPr>
          <a:xfrm>
            <a:off x="7019778" y="1491176"/>
            <a:ext cx="3356939" cy="4937760"/>
          </a:xfrm>
          <a:prstGeom prst="rect">
            <a:avLst/>
          </a:prstGeom>
          <a:ln>
            <a:noFill/>
          </a:ln>
          <a:effectLst>
            <a:softEdge rad="112500"/>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454025" y="376238"/>
            <a:ext cx="9809163"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розгляд щодо суті 88 </a:t>
            </a:r>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проваджень</a:t>
            </a:r>
          </a:p>
        </p:txBody>
      </p:sp>
      <p:sp>
        <p:nvSpPr>
          <p:cNvPr id="47107" name="Text Placeholder 3"/>
          <p:cNvSpPr>
            <a:spLocks noGrp="1" noChangeArrowheads="1"/>
          </p:cNvSpPr>
          <p:nvPr>
            <p:ph type="body" sz="quarter" idx="13"/>
          </p:nvPr>
        </p:nvSpPr>
        <p:spPr>
          <a:xfrm>
            <a:off x="1793875" y="6661150"/>
            <a:ext cx="8091488" cy="4508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47108" name="Slide Number Placeholder 4"/>
          <p:cNvSpPr>
            <a:spLocks noGrp="1"/>
          </p:cNvSpPr>
          <p:nvPr>
            <p:ph type="sldNum" sz="quarter" idx="15"/>
          </p:nvPr>
        </p:nvSpPr>
        <p:spPr bwMode="auto">
          <a:noFill/>
          <a:ln>
            <a:miter lim="800000"/>
            <a:headEnd/>
            <a:tailEnd/>
          </a:ln>
        </p:spPr>
        <p:txBody>
          <a:bodyPr/>
          <a:lstStyle/>
          <a:p>
            <a:fld id="{62C328F8-37D5-40CC-9AC5-67651F64AE2F}" type="slidenum">
              <a:rPr lang="en-US" altLang="ru-RU" smtClean="0"/>
              <a:pPr/>
              <a:t>29</a:t>
            </a:fld>
            <a:endParaRPr lang="en-US" altLang="ru-RU" smtClean="0"/>
          </a:p>
        </p:txBody>
      </p:sp>
      <p:sp>
        <p:nvSpPr>
          <p:cNvPr id="47109" name="Text Placeholder 5"/>
          <p:cNvSpPr>
            <a:spLocks noGrp="1" noChangeArrowheads="1"/>
          </p:cNvSpPr>
          <p:nvPr>
            <p:ph type="body" sz="quarter" idx="14"/>
          </p:nvPr>
        </p:nvSpPr>
        <p:spPr>
          <a:xfrm>
            <a:off x="454025" y="1206500"/>
            <a:ext cx="9655175" cy="5364163"/>
          </a:xfrm>
        </p:spPr>
        <p:txBody>
          <a:bodyPr/>
          <a:lstStyle/>
          <a:p>
            <a:pPr algn="just" eaLnBrk="1" hangingPunct="1">
              <a:lnSpc>
                <a:spcPct val="80000"/>
              </a:lnSpc>
              <a:spcBef>
                <a:spcPts val="550"/>
              </a:spcBef>
            </a:pPr>
            <a:r>
              <a:rPr lang="uk-UA" altLang="ru-RU" sz="2200" b="1" u="sng" smtClean="0">
                <a:latin typeface="Roboto Condensed Light" pitchFamily="2" charset="0"/>
                <a:ea typeface="Roboto Condensed Light" pitchFamily="2" charset="0"/>
                <a:cs typeface="Roboto Condensed Light" pitchFamily="2" charset="0"/>
              </a:rPr>
              <a:t>Задовольнили частково – 9</a:t>
            </a:r>
            <a:r>
              <a:rPr lang="uk-UA" altLang="ru-RU" sz="2200" smtClean="0">
                <a:latin typeface="Roboto Condensed Light" pitchFamily="2" charset="0"/>
                <a:ea typeface="Roboto Condensed Light" pitchFamily="2" charset="0"/>
                <a:cs typeface="Roboto Condensed Light" pitchFamily="2" charset="0"/>
              </a:rPr>
              <a:t>:</a:t>
            </a:r>
          </a:p>
          <a:p>
            <a:pPr algn="just" eaLnBrk="1" hangingPunct="1">
              <a:lnSpc>
                <a:spcPct val="80000"/>
              </a:lnSpc>
              <a:spcBef>
                <a:spcPts val="550"/>
              </a:spcBef>
            </a:pPr>
            <a:endParaRPr lang="uk-UA" altLang="ru-RU" sz="2200" smtClean="0">
              <a:latin typeface="Roboto Condensed Light" pitchFamily="2" charset="0"/>
              <a:ea typeface="Roboto Condensed Light" pitchFamily="2" charset="0"/>
              <a:cs typeface="Roboto Condensed Light" pitchFamily="2" charset="0"/>
            </a:endParaRPr>
          </a:p>
          <a:p>
            <a:pPr lvl="1" eaLnBrk="1" hangingPunct="1">
              <a:lnSpc>
                <a:spcPct val="80000"/>
              </a:lnSpc>
            </a:pPr>
            <a:r>
              <a:rPr lang="uk-UA" altLang="ru-RU" sz="2200" b="1" smtClean="0">
                <a:solidFill>
                  <a:schemeClr val="bg1"/>
                </a:solidFill>
                <a:latin typeface="Roboto Condensed Light" pitchFamily="2" charset="0"/>
                <a:ea typeface="Roboto Condensed Light" pitchFamily="2" charset="0"/>
                <a:cs typeface="Roboto Condensed Light" pitchFamily="2" charset="0"/>
              </a:rPr>
              <a:t>Адміністративна – 3: </a:t>
            </a:r>
          </a:p>
          <a:p>
            <a:pPr lvl="2" eaLnBrk="1" hangingPunct="1">
              <a:lnSpc>
                <a:spcPct val="80000"/>
              </a:lnSpc>
            </a:pPr>
            <a:r>
              <a:rPr lang="uk-UA" altLang="ru-RU" smtClean="0">
                <a:solidFill>
                  <a:schemeClr val="bg1"/>
                </a:solidFill>
                <a:latin typeface="Roboto Condensed Light" pitchFamily="2" charset="0"/>
                <a:ea typeface="Roboto Condensed Light" pitchFamily="2" charset="0"/>
                <a:cs typeface="Roboto Condensed Light" pitchFamily="2" charset="0"/>
              </a:rPr>
              <a:t>«</a:t>
            </a:r>
            <a:r>
              <a:rPr lang="en-US" altLang="ru-RU" i="1" smtClean="0">
                <a:solidFill>
                  <a:schemeClr val="bg1"/>
                </a:solidFill>
                <a:latin typeface="Roboto Condensed Light" pitchFamily="2" charset="0"/>
                <a:ea typeface="Roboto Condensed Light" pitchFamily="2" charset="0"/>
                <a:cs typeface="Roboto Condensed Light" pitchFamily="2" charset="0"/>
              </a:rPr>
              <a:t>Kulykov and Others v</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Ukraine</a:t>
            </a:r>
            <a:r>
              <a:rPr lang="uk-UA" altLang="ru-RU" smtClean="0">
                <a:solidFill>
                  <a:schemeClr val="bg1"/>
                </a:solidFill>
                <a:latin typeface="Roboto Condensed Light" pitchFamily="2" charset="0"/>
                <a:ea typeface="Roboto Condensed Light" pitchFamily="2" charset="0"/>
                <a:cs typeface="Roboto Condensed Light" pitchFamily="2" charset="0"/>
              </a:rPr>
              <a:t>» (заява № 5114/09 та ін.) від 19.01.2017;</a:t>
            </a:r>
          </a:p>
          <a:p>
            <a:pPr lvl="2" eaLnBrk="1" hangingPunct="1">
              <a:lnSpc>
                <a:spcPct val="80000"/>
              </a:lnSpc>
            </a:pPr>
            <a:r>
              <a:rPr lang="uk-UA" i="1" smtClean="0">
                <a:solidFill>
                  <a:schemeClr val="bg1"/>
                </a:solidFill>
                <a:latin typeface="Roboto Condensed Light" pitchFamily="2" charset="0"/>
                <a:ea typeface="Roboto Condensed Light" pitchFamily="2" charset="0"/>
                <a:cs typeface="Roboto Condensed Light" pitchFamily="2" charset="0"/>
              </a:rPr>
              <a:t>«Bolyukh and Others v. Ukraine» </a:t>
            </a:r>
            <a:r>
              <a:rPr lang="uk-UA" smtClean="0">
                <a:solidFill>
                  <a:schemeClr val="bg1"/>
                </a:solidFill>
                <a:latin typeface="Roboto Condensed Light" pitchFamily="2" charset="0"/>
                <a:ea typeface="Roboto Condensed Light" pitchFamily="2" charset="0"/>
                <a:cs typeface="Roboto Condensed Light" pitchFamily="2" charset="0"/>
              </a:rPr>
              <a:t>(заява № 42991/13  та ін.) від 06.12.2018;</a:t>
            </a:r>
          </a:p>
          <a:p>
            <a:pPr lvl="2" eaLnBrk="1" hangingPunct="1">
              <a:lnSpc>
                <a:spcPct val="80000"/>
              </a:lnSpc>
            </a:pPr>
            <a:r>
              <a:rPr lang="uk-UA" smtClean="0">
                <a:solidFill>
                  <a:schemeClr val="bg1"/>
                </a:solidFill>
                <a:latin typeface="Roboto Condensed Light" pitchFamily="2" charset="0"/>
                <a:ea typeface="Roboto Condensed Light" pitchFamily="2" charset="0"/>
                <a:cs typeface="Roboto Condensed Light" pitchFamily="2" charset="0"/>
              </a:rPr>
              <a:t>«</a:t>
            </a:r>
            <a:r>
              <a:rPr lang="uk-UA" i="1" smtClean="0">
                <a:solidFill>
                  <a:schemeClr val="bg1"/>
                </a:solidFill>
                <a:latin typeface="Roboto Condensed Light" pitchFamily="2" charset="0"/>
                <a:ea typeface="Roboto Condensed Light" pitchFamily="2" charset="0"/>
                <a:cs typeface="Roboto Condensed Light" pitchFamily="2" charset="0"/>
              </a:rPr>
              <a:t>Isayev and Others v. Ukraine</a:t>
            </a:r>
            <a:r>
              <a:rPr lang="uk-UA" smtClean="0">
                <a:solidFill>
                  <a:schemeClr val="bg1"/>
                </a:solidFill>
                <a:latin typeface="Roboto Condensed Light" pitchFamily="2" charset="0"/>
                <a:ea typeface="Roboto Condensed Light" pitchFamily="2" charset="0"/>
                <a:cs typeface="Roboto Condensed Light" pitchFamily="2" charset="0"/>
              </a:rPr>
              <a:t>» (заява № 66870/17) від 06.12.2018. </a:t>
            </a:r>
            <a:endParaRPr lang="uk-UA" altLang="ru-RU" smtClean="0">
              <a:solidFill>
                <a:schemeClr val="bg1"/>
              </a:solidFill>
              <a:latin typeface="Roboto Condensed Light" pitchFamily="2" charset="0"/>
              <a:ea typeface="Roboto Condensed Light" pitchFamily="2" charset="0"/>
              <a:cs typeface="Roboto Condensed Light" pitchFamily="2" charset="0"/>
            </a:endParaRPr>
          </a:p>
          <a:p>
            <a:pPr lvl="1" eaLnBrk="1" hangingPunct="1">
              <a:lnSpc>
                <a:spcPct val="80000"/>
              </a:lnSpc>
            </a:pPr>
            <a:r>
              <a:rPr lang="uk-UA" altLang="ru-RU" sz="2200" b="1" smtClean="0">
                <a:solidFill>
                  <a:schemeClr val="bg1"/>
                </a:solidFill>
                <a:latin typeface="Roboto Condensed Light" pitchFamily="2" charset="0"/>
                <a:ea typeface="Roboto Condensed Light" pitchFamily="2" charset="0"/>
                <a:cs typeface="Roboto Condensed Light" pitchFamily="2" charset="0"/>
              </a:rPr>
              <a:t>Цивільна – 2</a:t>
            </a:r>
          </a:p>
          <a:p>
            <a:pPr lvl="2" eaLnBrk="1" hangingPunct="1">
              <a:lnSpc>
                <a:spcPct val="80000"/>
              </a:lnSpc>
            </a:pPr>
            <a:r>
              <a:rPr lang="uk-UA" altLang="ru-RU" smtClean="0">
                <a:solidFill>
                  <a:schemeClr val="bg1"/>
                </a:solidFill>
                <a:latin typeface="Roboto Condensed Light" pitchFamily="2" charset="0"/>
                <a:ea typeface="Roboto Condensed Light" pitchFamily="2" charset="0"/>
                <a:cs typeface="Roboto Condensed Light" pitchFamily="2" charset="0"/>
              </a:rPr>
              <a:t>«</a:t>
            </a:r>
            <a:r>
              <a:rPr lang="en-US" altLang="ru-RU" i="1" smtClean="0">
                <a:solidFill>
                  <a:schemeClr val="bg1"/>
                </a:solidFill>
                <a:latin typeface="Roboto Condensed Light" pitchFamily="2" charset="0"/>
                <a:ea typeface="Roboto Condensed Light" pitchFamily="2" charset="0"/>
                <a:cs typeface="Roboto Condensed Light" pitchFamily="2" charset="0"/>
              </a:rPr>
              <a:t>I</a:t>
            </a:r>
            <a:r>
              <a:rPr lang="uk-UA" altLang="ru-RU" i="1" smtClean="0">
                <a:solidFill>
                  <a:schemeClr val="bg1"/>
                </a:solidFill>
                <a:latin typeface="Roboto Condensed Light" pitchFamily="2" charset="0"/>
                <a:ea typeface="Roboto Condensed Light" pitchFamily="2" charset="0"/>
                <a:cs typeface="Roboto Condensed Light" pitchFamily="2" charset="0"/>
              </a:rPr>
              <a:t>.</a:t>
            </a:r>
            <a:r>
              <a:rPr lang="en-US" altLang="ru-RU" i="1" smtClean="0">
                <a:solidFill>
                  <a:schemeClr val="bg1"/>
                </a:solidFill>
                <a:latin typeface="Roboto Condensed Light" pitchFamily="2" charset="0"/>
                <a:ea typeface="Roboto Condensed Light" pitchFamily="2" charset="0"/>
                <a:cs typeface="Roboto Condensed Light" pitchFamily="2" charset="0"/>
              </a:rPr>
              <a:t>N</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v</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Ukraine</a:t>
            </a:r>
            <a:r>
              <a:rPr lang="uk-UA" altLang="ru-RU" smtClean="0">
                <a:solidFill>
                  <a:schemeClr val="bg1"/>
                </a:solidFill>
                <a:latin typeface="Roboto Condensed Light" pitchFamily="2" charset="0"/>
                <a:ea typeface="Roboto Condensed Light" pitchFamily="2" charset="0"/>
                <a:cs typeface="Roboto Condensed Light" pitchFamily="2" charset="0"/>
              </a:rPr>
              <a:t>» (заява № 28472/08) від 23.06.2016;</a:t>
            </a:r>
          </a:p>
          <a:p>
            <a:pPr lvl="2" eaLnBrk="1" hangingPunct="1">
              <a:lnSpc>
                <a:spcPct val="80000"/>
              </a:lnSpc>
            </a:pPr>
            <a:r>
              <a:rPr lang="uk-UA" altLang="ru-RU" smtClean="0">
                <a:solidFill>
                  <a:schemeClr val="bg1"/>
                </a:solidFill>
                <a:latin typeface="Roboto Condensed Light" pitchFamily="2" charset="0"/>
                <a:ea typeface="Roboto Condensed Light" pitchFamily="2" charset="0"/>
                <a:cs typeface="Roboto Condensed Light" pitchFamily="2" charset="0"/>
              </a:rPr>
              <a:t>«</a:t>
            </a:r>
            <a:r>
              <a:rPr lang="uk-UA" altLang="ru-RU" i="1" smtClean="0">
                <a:solidFill>
                  <a:schemeClr val="bg1"/>
                </a:solidFill>
                <a:latin typeface="Roboto Condensed Light" pitchFamily="2" charset="0"/>
                <a:ea typeface="Roboto Condensed Light" pitchFamily="2" charset="0"/>
                <a:cs typeface="Roboto Condensed Light" pitchFamily="2" charset="0"/>
              </a:rPr>
              <a:t>Sadovyak v. Ukraine</a:t>
            </a:r>
            <a:r>
              <a:rPr lang="uk-UA" altLang="ru-RU" smtClean="0">
                <a:solidFill>
                  <a:schemeClr val="bg1"/>
                </a:solidFill>
                <a:latin typeface="Roboto Condensed Light" pitchFamily="2" charset="0"/>
                <a:ea typeface="Roboto Condensed Light" pitchFamily="2" charset="0"/>
                <a:cs typeface="Roboto Condensed Light" pitchFamily="2" charset="0"/>
              </a:rPr>
              <a:t>» (заява № 17365/14) від 17.05.2018.</a:t>
            </a:r>
          </a:p>
          <a:p>
            <a:pPr lvl="1" eaLnBrk="1" hangingPunct="1">
              <a:lnSpc>
                <a:spcPct val="80000"/>
              </a:lnSpc>
            </a:pPr>
            <a:r>
              <a:rPr lang="uk-UA" altLang="ru-RU" sz="2200" b="1" smtClean="0">
                <a:solidFill>
                  <a:schemeClr val="bg1"/>
                </a:solidFill>
                <a:latin typeface="Roboto Condensed Light" pitchFamily="2" charset="0"/>
                <a:ea typeface="Roboto Condensed Light" pitchFamily="2" charset="0"/>
                <a:cs typeface="Roboto Condensed Light" pitchFamily="2" charset="0"/>
              </a:rPr>
              <a:t>Господарська</a:t>
            </a:r>
            <a:r>
              <a:rPr lang="uk-UA" altLang="ru-RU" sz="2200" smtClean="0">
                <a:solidFill>
                  <a:schemeClr val="bg1"/>
                </a:solidFill>
                <a:latin typeface="Roboto Condensed Light" pitchFamily="2" charset="0"/>
                <a:ea typeface="Roboto Condensed Light" pitchFamily="2" charset="0"/>
                <a:cs typeface="Roboto Condensed Light" pitchFamily="2" charset="0"/>
              </a:rPr>
              <a:t> </a:t>
            </a:r>
            <a:r>
              <a:rPr lang="uk-UA" altLang="ru-RU" sz="2200" b="1" smtClean="0">
                <a:solidFill>
                  <a:schemeClr val="bg1"/>
                </a:solidFill>
                <a:latin typeface="Roboto Condensed Light" pitchFamily="2" charset="0"/>
                <a:ea typeface="Roboto Condensed Light" pitchFamily="2" charset="0"/>
                <a:cs typeface="Roboto Condensed Light" pitchFamily="2" charset="0"/>
              </a:rPr>
              <a:t>– 0</a:t>
            </a:r>
          </a:p>
          <a:p>
            <a:pPr lvl="1" eaLnBrk="1" hangingPunct="1">
              <a:lnSpc>
                <a:spcPct val="80000"/>
              </a:lnSpc>
            </a:pPr>
            <a:r>
              <a:rPr lang="uk-UA" altLang="ru-RU" sz="2200" b="1" smtClean="0">
                <a:solidFill>
                  <a:schemeClr val="bg1"/>
                </a:solidFill>
                <a:latin typeface="Roboto Condensed Light" pitchFamily="2" charset="0"/>
                <a:ea typeface="Roboto Condensed Light" pitchFamily="2" charset="0"/>
                <a:cs typeface="Roboto Condensed Light" pitchFamily="2" charset="0"/>
              </a:rPr>
              <a:t>Кримінальна – 4:</a:t>
            </a:r>
          </a:p>
          <a:p>
            <a:pPr lvl="2" eaLnBrk="1" hangingPunct="1">
              <a:lnSpc>
                <a:spcPct val="80000"/>
              </a:lnSpc>
            </a:pPr>
            <a:r>
              <a:rPr lang="uk-UA" altLang="ru-RU" smtClean="0">
                <a:solidFill>
                  <a:schemeClr val="bg1"/>
                </a:solidFill>
                <a:latin typeface="Roboto Condensed Light" pitchFamily="2" charset="0"/>
                <a:ea typeface="Roboto Condensed Light" pitchFamily="2" charset="0"/>
                <a:cs typeface="Roboto Condensed Light" pitchFamily="2" charset="0"/>
              </a:rPr>
              <a:t>«</a:t>
            </a:r>
            <a:r>
              <a:rPr lang="en-US" altLang="ru-RU" i="1" smtClean="0">
                <a:solidFill>
                  <a:schemeClr val="bg1"/>
                </a:solidFill>
                <a:latin typeface="Roboto Condensed Light" pitchFamily="2" charset="0"/>
                <a:ea typeface="Roboto Condensed Light" pitchFamily="2" charset="0"/>
                <a:cs typeface="Roboto Condensed Light" pitchFamily="2" charset="0"/>
              </a:rPr>
              <a:t>Shabelnik</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v</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Ukraine</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no</a:t>
            </a:r>
            <a:r>
              <a:rPr lang="uk-UA" altLang="ru-RU" i="1" smtClean="0">
                <a:solidFill>
                  <a:schemeClr val="bg1"/>
                </a:solidFill>
                <a:latin typeface="Roboto Condensed Light" pitchFamily="2" charset="0"/>
                <a:ea typeface="Roboto Condensed Light" pitchFamily="2" charset="0"/>
                <a:cs typeface="Roboto Condensed Light" pitchFamily="2" charset="0"/>
              </a:rPr>
              <a:t>. 2)</a:t>
            </a:r>
            <a:r>
              <a:rPr lang="uk-UA" altLang="ru-RU" smtClean="0">
                <a:solidFill>
                  <a:schemeClr val="bg1"/>
                </a:solidFill>
                <a:latin typeface="Roboto Condensed Light" pitchFamily="2" charset="0"/>
                <a:ea typeface="Roboto Condensed Light" pitchFamily="2" charset="0"/>
                <a:cs typeface="Roboto Condensed Light" pitchFamily="2" charset="0"/>
              </a:rPr>
              <a:t>» (заява № 15685/11) від 01.06.2017;</a:t>
            </a:r>
          </a:p>
          <a:p>
            <a:pPr lvl="2" eaLnBrk="1" hangingPunct="1">
              <a:lnSpc>
                <a:spcPct val="80000"/>
              </a:lnSpc>
            </a:pPr>
            <a:r>
              <a:rPr lang="uk-UA" altLang="ru-RU" smtClean="0">
                <a:solidFill>
                  <a:schemeClr val="bg1"/>
                </a:solidFill>
                <a:latin typeface="Roboto Condensed Light" pitchFamily="2" charset="0"/>
                <a:ea typeface="Roboto Condensed Light" pitchFamily="2" charset="0"/>
                <a:cs typeface="Roboto Condensed Light" pitchFamily="2" charset="0"/>
              </a:rPr>
              <a:t>«</a:t>
            </a:r>
            <a:r>
              <a:rPr lang="en-US" altLang="ru-RU" i="1" smtClean="0">
                <a:solidFill>
                  <a:schemeClr val="bg1"/>
                </a:solidFill>
                <a:latin typeface="Roboto Condensed Light" pitchFamily="2" charset="0"/>
                <a:ea typeface="Roboto Condensed Light" pitchFamily="2" charset="0"/>
                <a:cs typeface="Roboto Condensed Light" pitchFamily="2" charset="0"/>
              </a:rPr>
              <a:t>Radchenko</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v</a:t>
            </a:r>
            <a:r>
              <a:rPr lang="uk-UA" altLang="ru-RU" i="1" smtClean="0">
                <a:solidFill>
                  <a:schemeClr val="bg1"/>
                </a:solidFill>
                <a:latin typeface="Roboto Condensed Light" pitchFamily="2" charset="0"/>
                <a:ea typeface="Roboto Condensed Light" pitchFamily="2" charset="0"/>
                <a:cs typeface="Roboto Condensed Light" pitchFamily="2" charset="0"/>
              </a:rPr>
              <a:t>. </a:t>
            </a:r>
            <a:r>
              <a:rPr lang="en-US" altLang="ru-RU" i="1" smtClean="0">
                <a:solidFill>
                  <a:schemeClr val="bg1"/>
                </a:solidFill>
                <a:latin typeface="Roboto Condensed Light" pitchFamily="2" charset="0"/>
                <a:ea typeface="Roboto Condensed Light" pitchFamily="2" charset="0"/>
                <a:cs typeface="Roboto Condensed Light" pitchFamily="2" charset="0"/>
              </a:rPr>
              <a:t>Ukraine</a:t>
            </a:r>
            <a:r>
              <a:rPr lang="uk-UA" altLang="ru-RU" smtClean="0">
                <a:solidFill>
                  <a:schemeClr val="bg1"/>
                </a:solidFill>
                <a:latin typeface="Roboto Condensed Light" pitchFamily="2" charset="0"/>
                <a:ea typeface="Roboto Condensed Light" pitchFamily="2" charset="0"/>
                <a:cs typeface="Roboto Condensed Light" pitchFamily="2" charset="0"/>
              </a:rPr>
              <a:t>» (заява № 39555/17) від 01.02.2018;</a:t>
            </a:r>
          </a:p>
          <a:p>
            <a:pPr lvl="2" eaLnBrk="1" hangingPunct="1">
              <a:lnSpc>
                <a:spcPct val="80000"/>
              </a:lnSpc>
            </a:pPr>
            <a:r>
              <a:rPr lang="uk-UA" altLang="ru-RU" i="1" smtClean="0">
                <a:solidFill>
                  <a:schemeClr val="bg1"/>
                </a:solidFill>
                <a:latin typeface="Roboto Condensed Light" pitchFamily="2" charset="0"/>
                <a:ea typeface="Roboto Condensed Light" pitchFamily="2" charset="0"/>
                <a:cs typeface="Roboto Condensed Light" pitchFamily="2" charset="0"/>
              </a:rPr>
              <a:t>«Gryb v. Ukraine» </a:t>
            </a:r>
            <a:r>
              <a:rPr lang="uk-UA" altLang="ru-RU" smtClean="0">
                <a:solidFill>
                  <a:schemeClr val="bg1"/>
                </a:solidFill>
                <a:latin typeface="Roboto Condensed Light" pitchFamily="2" charset="0"/>
                <a:ea typeface="Roboto Condensed Light" pitchFamily="2" charset="0"/>
                <a:cs typeface="Roboto Condensed Light" pitchFamily="2" charset="0"/>
              </a:rPr>
              <a:t>(заява №  65078/10) від 14.12.2017;</a:t>
            </a:r>
          </a:p>
          <a:p>
            <a:pPr lvl="2" eaLnBrk="1" hangingPunct="1">
              <a:lnSpc>
                <a:spcPct val="80000"/>
              </a:lnSpc>
            </a:pPr>
            <a:r>
              <a:rPr lang="uk-UA" altLang="ru-RU" smtClean="0">
                <a:solidFill>
                  <a:schemeClr val="bg1"/>
                </a:solidFill>
                <a:latin typeface="Roboto Condensed Light" pitchFamily="2" charset="0"/>
                <a:ea typeface="Roboto Condensed Light" pitchFamily="2" charset="0"/>
                <a:cs typeface="Roboto Condensed Light" pitchFamily="2" charset="0"/>
              </a:rPr>
              <a:t>«</a:t>
            </a:r>
            <a:r>
              <a:rPr lang="uk-UA" altLang="ru-RU" i="1" smtClean="0">
                <a:solidFill>
                  <a:schemeClr val="bg1"/>
                </a:solidFill>
                <a:latin typeface="Roboto Condensed Light" pitchFamily="2" charset="0"/>
                <a:ea typeface="Roboto Condensed Light" pitchFamily="2" charset="0"/>
                <a:cs typeface="Roboto Condensed Light" pitchFamily="2" charset="0"/>
              </a:rPr>
              <a:t>Sitnevskiy and Chaykovskiy v. Ukraine» </a:t>
            </a:r>
            <a:r>
              <a:rPr lang="uk-UA" altLang="ru-RU" smtClean="0">
                <a:solidFill>
                  <a:schemeClr val="bg1"/>
                </a:solidFill>
                <a:latin typeface="Roboto Condensed Light" pitchFamily="2" charset="0"/>
                <a:ea typeface="Roboto Condensed Light" pitchFamily="2" charset="0"/>
                <a:cs typeface="Roboto Condensed Light" pitchFamily="2" charset="0"/>
              </a:rPr>
              <a:t>(заяви № 48016/06 і 7817/07) від 10.11.2016; «</a:t>
            </a:r>
            <a:r>
              <a:rPr lang="uk-UA" altLang="ru-RU" i="1" smtClean="0">
                <a:solidFill>
                  <a:schemeClr val="bg1"/>
                </a:solidFill>
                <a:latin typeface="Roboto Condensed Light" pitchFamily="2" charset="0"/>
                <a:ea typeface="Roboto Condensed Light" pitchFamily="2" charset="0"/>
                <a:cs typeface="Roboto Condensed Light" pitchFamily="2" charset="0"/>
              </a:rPr>
              <a:t>Zakshevskiy v. Ukraine</a:t>
            </a:r>
            <a:r>
              <a:rPr lang="uk-UA" altLang="ru-RU" smtClean="0">
                <a:solidFill>
                  <a:schemeClr val="bg1"/>
                </a:solidFill>
                <a:latin typeface="Roboto Condensed Light" pitchFamily="2" charset="0"/>
                <a:ea typeface="Roboto Condensed Light" pitchFamily="2" charset="0"/>
                <a:cs typeface="Roboto Condensed Light" pitchFamily="2" charset="0"/>
              </a:rPr>
              <a:t>» (заява № 7193/04) від 17.03.2016.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0483"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0484" name="Місце для номера слайда 4"/>
          <p:cNvSpPr>
            <a:spLocks noGrp="1"/>
          </p:cNvSpPr>
          <p:nvPr>
            <p:ph type="sldNum" sz="quarter" idx="15"/>
          </p:nvPr>
        </p:nvSpPr>
        <p:spPr bwMode="auto">
          <a:noFill/>
          <a:ln>
            <a:miter lim="800000"/>
            <a:headEnd/>
            <a:tailEnd/>
          </a:ln>
        </p:spPr>
        <p:txBody>
          <a:bodyPr/>
          <a:lstStyle/>
          <a:p>
            <a:fld id="{B6AB8BE5-8E39-4738-A817-7470626150DE}" type="slidenum">
              <a:rPr lang="en-US" altLang="ru-RU" smtClean="0"/>
              <a:pPr/>
              <a:t>3</a:t>
            </a:fld>
            <a:endParaRPr lang="en-US" altLang="ru-RU" smtClean="0"/>
          </a:p>
        </p:txBody>
      </p:sp>
      <p:sp>
        <p:nvSpPr>
          <p:cNvPr id="20485" name="Місце для тексту 5"/>
          <p:cNvSpPr>
            <a:spLocks noGrp="1" noChangeArrowheads="1"/>
          </p:cNvSpPr>
          <p:nvPr>
            <p:ph type="body" sz="quarter" idx="14"/>
          </p:nvPr>
        </p:nvSpPr>
        <p:spPr>
          <a:xfrm>
            <a:off x="454025" y="1473200"/>
            <a:ext cx="9809163" cy="5187950"/>
          </a:xfrm>
        </p:spPr>
        <p:txBody>
          <a:bodyPr/>
          <a:lstStyle/>
          <a:p>
            <a:pPr marL="0" indent="0" algn="just" eaLnBrk="1" hangingPunct="1">
              <a:lnSpc>
                <a:spcPct val="80000"/>
              </a:lnSpc>
              <a:spcBef>
                <a:spcPts val="550"/>
              </a:spcBef>
              <a:buFont typeface="Arial" charset="0"/>
              <a:buNone/>
            </a:pPr>
            <a:r>
              <a:rPr lang="ru-RU" sz="2400" smtClean="0">
                <a:latin typeface="Roboto Condensed Light" pitchFamily="2" charset="0"/>
                <a:ea typeface="Roboto Condensed Light" pitchFamily="2" charset="0"/>
                <a:cs typeface="Roboto Condensed Light" pitchFamily="2" charset="0"/>
              </a:rPr>
              <a:t>Такий перегляд є одним із додаткових заходів індивідуального характеру, передбачених статтею 10 Закону України «Про виконання рішень та застосування практики Європейського Суду з прав людини»</a:t>
            </a:r>
          </a:p>
          <a:p>
            <a:pPr marL="0" indent="0" algn="just" eaLnBrk="1" hangingPunct="1">
              <a:lnSpc>
                <a:spcPct val="80000"/>
              </a:lnSpc>
              <a:spcBef>
                <a:spcPts val="550"/>
              </a:spcBef>
              <a:buFont typeface="Arial" charset="0"/>
              <a:buNone/>
            </a:pPr>
            <a:endParaRPr lang="ru-RU" sz="2400" smtClean="0">
              <a:latin typeface="Roboto Condensed Light" pitchFamily="2" charset="0"/>
              <a:ea typeface="Roboto Condensed Light" pitchFamily="2" charset="0"/>
              <a:cs typeface="Roboto Condensed Light" pitchFamily="2" charset="0"/>
            </a:endParaRPr>
          </a:p>
          <a:p>
            <a:pPr marL="0" indent="0" algn="just" eaLnBrk="1" hangingPunct="1">
              <a:lnSpc>
                <a:spcPct val="80000"/>
              </a:lnSpc>
              <a:spcBef>
                <a:spcPts val="550"/>
              </a:spcBef>
              <a:buFont typeface="Arial" charset="0"/>
              <a:buNone/>
            </a:pPr>
            <a:r>
              <a:rPr lang="ru-RU" sz="2400" smtClean="0">
                <a:latin typeface="Roboto Condensed Light" pitchFamily="2" charset="0"/>
                <a:ea typeface="Roboto Condensed Light" pitchFamily="2" charset="0"/>
                <a:cs typeface="Roboto Condensed Light" pitchFamily="2" charset="0"/>
              </a:rPr>
              <a:t>Рекомендація № R (2000) 2 від 19 січня 2000 року Комітету Міністрів Ради Європи державам-членам «Щодо повторного розгляду або поновлення провадження у певних справах на національному рівні після прийняття рішень Європейським судом з прав людини»</a:t>
            </a:r>
            <a:endParaRPr lang="uk-UA" altLang="ru-RU" sz="25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Місце для тексту 3"/>
          <p:cNvSpPr>
            <a:spLocks noGrp="1" noChangeArrowheads="1"/>
          </p:cNvSpPr>
          <p:nvPr>
            <p:ph type="body" sz="quarter" idx="13"/>
          </p:nvPr>
        </p:nvSpPr>
        <p:spPr>
          <a:xfrm>
            <a:off x="1784350" y="6661150"/>
            <a:ext cx="8083550" cy="403225"/>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48131" name="Місце для номера слайда 4"/>
          <p:cNvSpPr>
            <a:spLocks noGrp="1"/>
          </p:cNvSpPr>
          <p:nvPr>
            <p:ph type="sldNum" sz="quarter" idx="15"/>
          </p:nvPr>
        </p:nvSpPr>
        <p:spPr bwMode="auto">
          <a:xfrm>
            <a:off x="9702800" y="6570663"/>
            <a:ext cx="560388" cy="401637"/>
          </a:xfrm>
          <a:noFill/>
          <a:ln>
            <a:miter lim="800000"/>
            <a:headEnd/>
            <a:tailEnd/>
          </a:ln>
        </p:spPr>
        <p:txBody>
          <a:bodyPr/>
          <a:lstStyle/>
          <a:p>
            <a:fld id="{C452AF0D-30A9-458A-B4FD-0F352FCF5E22}" type="slidenum">
              <a:rPr lang="en-US" altLang="ru-RU" smtClean="0"/>
              <a:pPr/>
              <a:t>30</a:t>
            </a:fld>
            <a:endParaRPr lang="en-US" altLang="ru-RU" smtClean="0"/>
          </a:p>
        </p:txBody>
      </p:sp>
      <p:sp>
        <p:nvSpPr>
          <p:cNvPr id="48132" name="Місце для тексту 5"/>
          <p:cNvSpPr>
            <a:spLocks noGrp="1" noChangeArrowheads="1"/>
          </p:cNvSpPr>
          <p:nvPr>
            <p:ph type="body" sz="quarter" idx="14"/>
          </p:nvPr>
        </p:nvSpPr>
        <p:spPr>
          <a:xfrm>
            <a:off x="454025" y="498475"/>
            <a:ext cx="6442075" cy="5670550"/>
          </a:xfrm>
        </p:spPr>
        <p:txBody>
          <a:bodyPr/>
          <a:lstStyle/>
          <a:p>
            <a:pPr marL="498475" lvl="1" indent="0" algn="ctr" eaLnBrk="1" hangingPunct="1">
              <a:lnSpc>
                <a:spcPct val="80000"/>
              </a:lnSpc>
              <a:buFont typeface="Arial" charset="0"/>
              <a:buNone/>
            </a:pPr>
            <a:r>
              <a:rPr lang="uk-UA" sz="2400" b="1" smtClean="0">
                <a:solidFill>
                  <a:schemeClr val="bg1"/>
                </a:solidFill>
                <a:latin typeface="Roboto Condensed Light" pitchFamily="2" charset="0"/>
                <a:ea typeface="Roboto Condensed Light" pitchFamily="2" charset="0"/>
                <a:cs typeface="Roboto Condensed Light" pitchFamily="2" charset="0"/>
              </a:rPr>
              <a:t>«</a:t>
            </a:r>
            <a:r>
              <a:rPr lang="en-US" sz="2400" b="1" i="1" smtClean="0">
                <a:solidFill>
                  <a:schemeClr val="bg1"/>
                </a:solidFill>
                <a:latin typeface="Roboto Condensed Light" pitchFamily="2" charset="0"/>
                <a:ea typeface="Roboto Condensed Light" pitchFamily="2" charset="0"/>
                <a:cs typeface="Roboto Condensed Light" pitchFamily="2" charset="0"/>
              </a:rPr>
              <a:t>Kulykov and Others v</a:t>
            </a:r>
            <a:r>
              <a:rPr lang="uk-UA" sz="2400" b="1" i="1" smtClean="0">
                <a:solidFill>
                  <a:schemeClr val="bg1"/>
                </a:solidFill>
                <a:latin typeface="Roboto Condensed Light" pitchFamily="2" charset="0"/>
                <a:ea typeface="Roboto Condensed Light" pitchFamily="2" charset="0"/>
                <a:cs typeface="Roboto Condensed Light" pitchFamily="2" charset="0"/>
              </a:rPr>
              <a:t>. </a:t>
            </a:r>
            <a:r>
              <a:rPr lang="en-US" sz="2400" b="1" i="1" smtClean="0">
                <a:solidFill>
                  <a:schemeClr val="bg1"/>
                </a:solidFill>
                <a:latin typeface="Roboto Condensed Light" pitchFamily="2" charset="0"/>
                <a:ea typeface="Roboto Condensed Light" pitchFamily="2" charset="0"/>
                <a:cs typeface="Roboto Condensed Light" pitchFamily="2" charset="0"/>
              </a:rPr>
              <a:t>Ukraine</a:t>
            </a:r>
            <a:r>
              <a:rPr lang="uk-UA" sz="2400" b="1" smtClean="0">
                <a:solidFill>
                  <a:schemeClr val="bg1"/>
                </a:solidFill>
                <a:latin typeface="Roboto Condensed Light" pitchFamily="2" charset="0"/>
                <a:ea typeface="Roboto Condensed Light" pitchFamily="2" charset="0"/>
                <a:cs typeface="Roboto Condensed Light" pitchFamily="2" charset="0"/>
              </a:rPr>
              <a:t>»</a:t>
            </a:r>
            <a:br>
              <a:rPr lang="uk-UA" sz="2400" b="1" smtClean="0">
                <a:solidFill>
                  <a:schemeClr val="bg1"/>
                </a:solidFill>
                <a:latin typeface="Roboto Condensed Light" pitchFamily="2" charset="0"/>
                <a:ea typeface="Roboto Condensed Light" pitchFamily="2" charset="0"/>
                <a:cs typeface="Roboto Condensed Light" pitchFamily="2" charset="0"/>
              </a:rPr>
            </a:br>
            <a:r>
              <a:rPr lang="uk-UA" sz="2400" b="1" smtClean="0">
                <a:solidFill>
                  <a:schemeClr val="bg1"/>
                </a:solidFill>
                <a:latin typeface="Roboto Condensed Light" pitchFamily="2" charset="0"/>
                <a:ea typeface="Roboto Condensed Light" pitchFamily="2" charset="0"/>
                <a:cs typeface="Roboto Condensed Light" pitchFamily="2" charset="0"/>
              </a:rPr>
              <a:t>(заява № 5114/09 та ін.) від 19.01.2017</a:t>
            </a:r>
          </a:p>
          <a:p>
            <a:pPr marL="498475" lvl="1" indent="0" algn="just" eaLnBrk="1" hangingPunct="1">
              <a:lnSpc>
                <a:spcPct val="80000"/>
              </a:lnSpc>
              <a:buFont typeface="Arial" charset="0"/>
              <a:buNone/>
            </a:pPr>
            <a:endParaRPr lang="uk-UA" altLang="ru-RU" sz="2400" smtClean="0">
              <a:solidFill>
                <a:schemeClr val="bg1"/>
              </a:solidFill>
              <a:latin typeface="Roboto Condensed Light" pitchFamily="2" charset="0"/>
              <a:ea typeface="Roboto Condensed Light" pitchFamily="2" charset="0"/>
              <a:cs typeface="Roboto Condensed Light" pitchFamily="2" charset="0"/>
            </a:endParaRPr>
          </a:p>
          <a:p>
            <a:pPr marL="498475" lvl="1" indent="0" algn="just" eaLnBrk="1" hangingPunct="1">
              <a:lnSpc>
                <a:spcPct val="80000"/>
              </a:lnSpc>
            </a:pPr>
            <a:r>
              <a:rPr lang="uk-UA" altLang="ru-RU" sz="2400" smtClean="0">
                <a:solidFill>
                  <a:schemeClr val="bg1"/>
                </a:solidFill>
                <a:latin typeface="Roboto Condensed Light" pitchFamily="2" charset="0"/>
                <a:ea typeface="Roboto Condensed Light" pitchFamily="2" charset="0"/>
                <a:cs typeface="Roboto Condensed Light" pitchFamily="2" charset="0"/>
              </a:rPr>
              <a:t>ЄСПЛ не послідував підходу, обраному ним у рішенні в справі «Олександр Волков проти України» щодо забезпечення поновлення заявника на посаді;</a:t>
            </a:r>
          </a:p>
          <a:p>
            <a:pPr marL="498475" lvl="1" indent="0" algn="just" eaLnBrk="1" hangingPunct="1">
              <a:lnSpc>
                <a:spcPct val="80000"/>
              </a:lnSpc>
            </a:pPr>
            <a:r>
              <a:rPr lang="uk-UA" altLang="ru-RU" sz="2400" smtClean="0">
                <a:solidFill>
                  <a:schemeClr val="bg1"/>
                </a:solidFill>
                <a:latin typeface="Roboto Condensed Light" pitchFamily="2" charset="0"/>
                <a:ea typeface="Roboto Condensed Light" pitchFamily="2" charset="0"/>
                <a:cs typeface="Roboto Condensed Light" pitchFamily="2" charset="0"/>
              </a:rPr>
              <a:t>ЄСПЛ врахував аргументи Уряду про те, що останній може самостійно вирішити питання вжиття заходів індивідуального характеру, а також врахував проведення в Україні повномасштабної судової реформи;</a:t>
            </a:r>
          </a:p>
          <a:p>
            <a:pPr marL="498475" lvl="1" indent="0" algn="just" eaLnBrk="1" hangingPunct="1">
              <a:lnSpc>
                <a:spcPct val="80000"/>
              </a:lnSpc>
            </a:pPr>
            <a:r>
              <a:rPr lang="uk-UA" altLang="ru-RU" sz="2400" smtClean="0">
                <a:solidFill>
                  <a:schemeClr val="bg1"/>
                </a:solidFill>
                <a:latin typeface="Roboto Condensed Light" pitchFamily="2" charset="0"/>
                <a:ea typeface="Roboto Condensed Light" pitchFamily="2" charset="0"/>
                <a:cs typeface="Roboto Condensed Light" pitchFamily="2" charset="0"/>
              </a:rPr>
              <a:t>ЄСПЛ не констатував, що відповідні національні провадження у справах заявників prima facie є даремними та безрезультатними.</a:t>
            </a:r>
          </a:p>
        </p:txBody>
      </p:sp>
      <p:pic>
        <p:nvPicPr>
          <p:cNvPr id="6" name="Рисунок 5" descr="Klov_palace.jpg">
            <a:extLst>
              <a:ext uri="{FF2B5EF4-FFF2-40B4-BE49-F238E27FC236}"/>
            </a:extLst>
          </p:cNvPr>
          <p:cNvPicPr>
            <a:picLocks noChangeAspect="1"/>
          </p:cNvPicPr>
          <p:nvPr/>
        </p:nvPicPr>
        <p:blipFill>
          <a:blip r:embed="rId3"/>
          <a:stretch>
            <a:fillRect/>
          </a:stretch>
        </p:blipFill>
        <p:spPr>
          <a:xfrm>
            <a:off x="7001691" y="1554480"/>
            <a:ext cx="3424205" cy="4742986"/>
          </a:xfrm>
          <a:prstGeom prst="rect">
            <a:avLst/>
          </a:prstGeom>
          <a:ln>
            <a:noFill/>
          </a:ln>
          <a:effectLst>
            <a:softEdge rad="112500"/>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086850" cy="914400"/>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Kulykov and Others 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5114/09 та ін.) від 19.01.2017</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49155"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A285014D-399D-4142-98C0-B73025ECA9C3}" type="slidenum">
              <a:rPr lang="en-US" sz="1900" smtClean="0">
                <a:solidFill>
                  <a:schemeClr val="tx1"/>
                </a:solidFill>
                <a:latin typeface="Arial" charset="0"/>
              </a:rPr>
              <a:pPr algn="l" eaLnBrk="0" hangingPunct="0"/>
              <a:t>31</a:t>
            </a:fld>
            <a:endParaRPr lang="en-US" sz="1900" smtClean="0">
              <a:solidFill>
                <a:schemeClr val="tx1"/>
              </a:solidFill>
              <a:latin typeface="Arial" charset="0"/>
            </a:endParaRPr>
          </a:p>
        </p:txBody>
      </p:sp>
      <p:sp>
        <p:nvSpPr>
          <p:cNvPr id="49156" name="Текст 5"/>
          <p:cNvSpPr>
            <a:spLocks noGrp="1" noChangeArrowheads="1"/>
          </p:cNvSpPr>
          <p:nvPr>
            <p:ph type="body" sz="quarter" idx="14"/>
          </p:nvPr>
        </p:nvSpPr>
        <p:spPr>
          <a:xfrm>
            <a:off x="454025" y="1544638"/>
            <a:ext cx="6456363" cy="5710237"/>
          </a:xfrm>
        </p:spPr>
        <p:txBody>
          <a:bodyPr/>
          <a:lstStyle/>
          <a:p>
            <a:pPr algn="just">
              <a:lnSpc>
                <a:spcPct val="100000"/>
              </a:lnSpc>
              <a:spcBef>
                <a:spcPct val="0"/>
              </a:spcBef>
            </a:pPr>
            <a:r>
              <a:rPr lang="uk-UA" sz="1800" smtClean="0">
                <a:latin typeface="Roboto Condensed Light" pitchFamily="2" charset="0"/>
                <a:ea typeface="Roboto Condensed Light" pitchFamily="2" charset="0"/>
                <a:cs typeface="Roboto Condensed Light" pitchFamily="2" charset="0"/>
              </a:rPr>
              <a:t>ВП ВС </a:t>
            </a:r>
            <a:r>
              <a:rPr lang="uk-UA" sz="1800" u="sng" smtClean="0">
                <a:latin typeface="Roboto Condensed Light" pitchFamily="2" charset="0"/>
                <a:ea typeface="Roboto Condensed Light" pitchFamily="2" charset="0"/>
                <a:cs typeface="Roboto Condensed Light" pitchFamily="2" charset="0"/>
              </a:rPr>
              <a:t>частково задовольнила 1 заяву</a:t>
            </a:r>
            <a:r>
              <a:rPr lang="uk-UA" sz="1800" smtClean="0">
                <a:latin typeface="Roboto Condensed Light" pitchFamily="2" charset="0"/>
                <a:ea typeface="Roboto Condensed Light" pitchFamily="2" charset="0"/>
                <a:cs typeface="Roboto Condensed Light" pitchFamily="2" charset="0"/>
              </a:rPr>
              <a:t> (</a:t>
            </a:r>
            <a:r>
              <a:rPr lang="uk-UA" sz="1800" i="1" smtClean="0">
                <a:latin typeface="Roboto Condensed Light" pitchFamily="2" charset="0"/>
                <a:ea typeface="Roboto Condensed Light" pitchFamily="2" charset="0"/>
                <a:cs typeface="Roboto Condensed Light" pitchFamily="2" charset="0"/>
              </a:rPr>
              <a:t>постанова від 15.02.2018 у справі №П-93/10, П-156/10</a:t>
            </a:r>
            <a:r>
              <a:rPr lang="uk-UA" sz="1800" smtClean="0">
                <a:latin typeface="Roboto Condensed Light" pitchFamily="2" charset="0"/>
                <a:ea typeface="Roboto Condensed Light" pitchFamily="2" charset="0"/>
                <a:cs typeface="Roboto Condensed Light" pitchFamily="2" charset="0"/>
              </a:rPr>
              <a:t>): передала справу на новий розгляд до КАС у складі Верховного Суду в частині вимоги про визнання неправомірним і скасування рішення ВРЮ про підтримання подання члена ВРЮ про звільнення з посади судді.</a:t>
            </a:r>
          </a:p>
          <a:p>
            <a:pPr algn="just">
              <a:lnSpc>
                <a:spcPct val="100000"/>
              </a:lnSpc>
              <a:spcBef>
                <a:spcPct val="0"/>
              </a:spcBef>
            </a:pPr>
            <a:endParaRPr lang="uk-UA" sz="1500" smtClean="0">
              <a:latin typeface="Roboto Condensed Light" pitchFamily="2" charset="0"/>
              <a:ea typeface="Roboto Condensed Light" pitchFamily="2" charset="0"/>
              <a:cs typeface="Roboto Condensed Light" pitchFamily="2" charset="0"/>
            </a:endParaRPr>
          </a:p>
          <a:p>
            <a:pPr algn="just">
              <a:spcBef>
                <a:spcPct val="0"/>
              </a:spcBef>
            </a:pPr>
            <a:r>
              <a:rPr lang="uk-UA" sz="1600" smtClean="0">
                <a:latin typeface="Roboto Condensed Light" pitchFamily="2" charset="0"/>
                <a:ea typeface="Roboto Condensed Light" pitchFamily="2" charset="0"/>
                <a:cs typeface="Roboto Condensed Light" pitchFamily="2" charset="0"/>
              </a:rPr>
              <a:t>ВП ВС як апеляційна інстанція </a:t>
            </a:r>
            <a:r>
              <a:rPr lang="uk-UA" sz="1600" u="sng" smtClean="0">
                <a:latin typeface="Roboto Condensed Light" pitchFamily="2" charset="0"/>
                <a:ea typeface="Roboto Condensed Light" pitchFamily="2" charset="0"/>
                <a:cs typeface="Roboto Condensed Light" pitchFamily="2" charset="0"/>
              </a:rPr>
              <a:t>розглянула 11 скарг</a:t>
            </a:r>
            <a:r>
              <a:rPr lang="uk-UA" sz="1600" smtClean="0">
                <a:latin typeface="Roboto Condensed Light" pitchFamily="2" charset="0"/>
                <a:ea typeface="Roboto Condensed Light" pitchFamily="2" charset="0"/>
                <a:cs typeface="Roboto Condensed Light" pitchFamily="2" charset="0"/>
              </a:rPr>
              <a:t> (</a:t>
            </a:r>
            <a:r>
              <a:rPr lang="uk-UA" sz="1600" i="1" smtClean="0">
                <a:latin typeface="Roboto Condensed Light" pitchFamily="2" charset="0"/>
                <a:ea typeface="Roboto Condensed Light" pitchFamily="2" charset="0"/>
                <a:cs typeface="Roboto Condensed Light" pitchFamily="2" charset="0"/>
              </a:rPr>
              <a:t>постанови від 29.05.2018 у справі №800/341/17 (9991/944/12), від 31.05.2018 у справі №800/305/17, від 07.06.2018 у справі №800/350/17 (П/9901/315/18), від 14.06.2018 у справі №800/319/17, 800/334/17, від 21.06.2018 у справі №800/320/17, від 23.08.2018 у справі № 800/548/17 (П/9901/309/18), від 16.102018 </a:t>
            </a:r>
            <a:r>
              <a:rPr lang="ru-RU" sz="1600" i="1" smtClean="0">
                <a:latin typeface="Roboto Condensed Light" pitchFamily="2" charset="0"/>
                <a:ea typeface="Roboto Condensed Light" pitchFamily="2" charset="0"/>
                <a:cs typeface="Roboto Condensed Light" pitchFamily="2" charset="0"/>
              </a:rPr>
              <a:t>у </a:t>
            </a:r>
            <a:r>
              <a:rPr lang="uk-UA" sz="1600" i="1" smtClean="0">
                <a:latin typeface="Roboto Condensed Light" pitchFamily="2" charset="0"/>
                <a:ea typeface="Roboto Condensed Light" pitchFamily="2" charset="0"/>
                <a:cs typeface="Roboto Condensed Light" pitchFamily="2" charset="0"/>
              </a:rPr>
              <a:t>справі № 800/340/17 (П/9901/95/18), від 01.11.2018 </a:t>
            </a:r>
            <a:r>
              <a:rPr lang="ru-RU" sz="1600" i="1" smtClean="0">
                <a:latin typeface="Roboto Condensed Light" pitchFamily="2" charset="0"/>
                <a:ea typeface="Roboto Condensed Light" pitchFamily="2" charset="0"/>
                <a:cs typeface="Roboto Condensed Light" pitchFamily="2" charset="0"/>
              </a:rPr>
              <a:t>у </a:t>
            </a:r>
            <a:r>
              <a:rPr lang="uk-UA" sz="1600" i="1" smtClean="0">
                <a:latin typeface="Roboto Condensed Light" pitchFamily="2" charset="0"/>
                <a:ea typeface="Roboto Condensed Light" pitchFamily="2" charset="0"/>
                <a:cs typeface="Roboto Condensed Light" pitchFamily="2" charset="0"/>
              </a:rPr>
              <a:t>справі № 800/352/17 (800/318/17), від 01.01.2018 </a:t>
            </a:r>
            <a:r>
              <a:rPr lang="ru-RU" sz="1600" i="1" smtClean="0">
                <a:latin typeface="Roboto Condensed Light" pitchFamily="2" charset="0"/>
                <a:ea typeface="Roboto Condensed Light" pitchFamily="2" charset="0"/>
                <a:cs typeface="Roboto Condensed Light" pitchFamily="2" charset="0"/>
              </a:rPr>
              <a:t>у </a:t>
            </a:r>
            <a:r>
              <a:rPr lang="uk-UA" sz="1600" i="1" smtClean="0">
                <a:latin typeface="Roboto Condensed Light" pitchFamily="2" charset="0"/>
                <a:ea typeface="Roboto Condensed Light" pitchFamily="2" charset="0"/>
                <a:cs typeface="Roboto Condensed Light" pitchFamily="2" charset="0"/>
              </a:rPr>
              <a:t>справі № 800/400/17 (П/9901/30/18), від 24.01.2019 у справі 800/349/17 (П/9901/337/18) , від 09.04.2019 у справі № 9901/553/18.</a:t>
            </a:r>
          </a:p>
          <a:p>
            <a:pPr algn="just">
              <a:lnSpc>
                <a:spcPct val="100000"/>
              </a:lnSpc>
              <a:spcBef>
                <a:spcPct val="0"/>
              </a:spcBef>
            </a:pPr>
            <a:endParaRPr lang="uk-UA" sz="15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1600" i="1" u="sng" smtClean="0">
                <a:latin typeface="Roboto Condensed Light" pitchFamily="2" charset="0"/>
                <a:ea typeface="Roboto Condensed Light" pitchFamily="2" charset="0"/>
                <a:cs typeface="Roboto Condensed Light" pitchFamily="2" charset="0"/>
              </a:rPr>
              <a:t>Наслідки</a:t>
            </a:r>
            <a:r>
              <a:rPr lang="uk-UA" sz="1600" smtClean="0">
                <a:latin typeface="Roboto Condensed Light" pitchFamily="2" charset="0"/>
                <a:ea typeface="Roboto Condensed Light" pitchFamily="2" charset="0"/>
                <a:cs typeface="Roboto Condensed Light" pitchFamily="2" charset="0"/>
              </a:rPr>
              <a:t>: формальне відновлення для позивачів статусу судді, який неможливо реалізувати, бо немає рішення про поновлення на попередній посаді у певному суді.</a:t>
            </a:r>
          </a:p>
        </p:txBody>
      </p:sp>
      <p:sp>
        <p:nvSpPr>
          <p:cNvPr id="49157" name="Text Placeholder 3"/>
          <p:cNvSpPr>
            <a:spLocks noGrp="1" noChangeArrowheads="1"/>
          </p:cNvSpPr>
          <p:nvPr>
            <p:ph type="body" sz="quarter" idx="13"/>
          </p:nvPr>
        </p:nvSpPr>
        <p:spPr>
          <a:xfrm>
            <a:off x="1784350" y="6972300"/>
            <a:ext cx="7999413" cy="282575"/>
          </a:xfrm>
        </p:spPr>
        <p:txBody>
          <a:bodyPr/>
          <a:lstStyle/>
          <a:p>
            <a:endParaRPr lang="uk-UA" smtClean="0">
              <a:latin typeface="Roboto Condensed Light" pitchFamily="2" charset="0"/>
              <a:ea typeface="Roboto Condensed Light" pitchFamily="2" charset="0"/>
              <a:cs typeface="Roboto Condensed Light" pitchFamily="2" charset="0"/>
            </a:endParaRPr>
          </a:p>
        </p:txBody>
      </p:sp>
      <p:pic>
        <p:nvPicPr>
          <p:cNvPr id="10" name="Рисунок 9" descr="Klov_Palace._Listed_ID_80-382-0462._-_8_Pylypa_Orlyka_Street,_Pechersk_Raion,_Kiev._-_Pechersk_28_09_13_396.jpg"/>
          <p:cNvPicPr>
            <a:picLocks noChangeAspect="1"/>
          </p:cNvPicPr>
          <p:nvPr/>
        </p:nvPicPr>
        <p:blipFill>
          <a:blip r:embed="rId2"/>
          <a:stretch>
            <a:fillRect/>
          </a:stretch>
        </p:blipFill>
        <p:spPr>
          <a:xfrm>
            <a:off x="6909955" y="1813545"/>
            <a:ext cx="3437234" cy="4756741"/>
          </a:xfrm>
          <a:prstGeom prst="rect">
            <a:avLst/>
          </a:prstGeom>
          <a:ln>
            <a:noFill/>
          </a:ln>
          <a:effectLst>
            <a:softEdge rad="112500"/>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086850" cy="914400"/>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I</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N</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28472/08) від 23.06.2016</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50179"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6BF1DE42-9A07-46EF-AF30-9AED9DC8E60D}" type="slidenum">
              <a:rPr lang="en-US" sz="1900" smtClean="0">
                <a:solidFill>
                  <a:schemeClr val="tx1"/>
                </a:solidFill>
                <a:latin typeface="Arial" charset="0"/>
              </a:rPr>
              <a:pPr algn="l" eaLnBrk="0" hangingPunct="0"/>
              <a:t>32</a:t>
            </a:fld>
            <a:endParaRPr lang="en-US" sz="1900" smtClean="0">
              <a:solidFill>
                <a:schemeClr val="tx1"/>
              </a:solidFill>
              <a:latin typeface="Arial" charset="0"/>
            </a:endParaRPr>
          </a:p>
        </p:txBody>
      </p:sp>
      <p:sp>
        <p:nvSpPr>
          <p:cNvPr id="50180" name="Текст 5"/>
          <p:cNvSpPr>
            <a:spLocks noGrp="1" noChangeArrowheads="1"/>
          </p:cNvSpPr>
          <p:nvPr>
            <p:ph type="body" sz="quarter" idx="14"/>
          </p:nvPr>
        </p:nvSpPr>
        <p:spPr>
          <a:xfrm>
            <a:off x="454025" y="1533525"/>
            <a:ext cx="6616700" cy="5037138"/>
          </a:xfrm>
        </p:spPr>
        <p:txBody>
          <a:bodyPr/>
          <a:lstStyle/>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ЄСПЛ встановив порушення п.1 і п.5 ст. 5 та п.1 ст.6 Конвенції</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зокрема, через невизнання примусового лікування заявника незаконним, відсутність «справедливих і належних процедур» позбавлення його свободи та відсутність гарантованого права на відшкодування на національному рівні.</a:t>
            </a:r>
          </a:p>
          <a:p>
            <a:pPr algn="just">
              <a:lnSpc>
                <a:spcPct val="100000"/>
              </a:lnSpc>
              <a:spcBef>
                <a:spcPct val="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Постанова ВП ВС від 28.02.2018 у справі № 2-1/07:</a:t>
            </a:r>
          </a:p>
          <a:p>
            <a:pPr lvl="1" algn="just">
              <a:lnSpc>
                <a:spcPct val="100000"/>
              </a:lnSpc>
              <a:spcBef>
                <a:spcPct val="0"/>
              </a:spcBef>
            </a:pPr>
            <a:r>
              <a:rPr lang="uk-UA" sz="1800" smtClean="0">
                <a:solidFill>
                  <a:schemeClr val="bg1"/>
                </a:solidFill>
                <a:latin typeface="Roboto Condensed Light" pitchFamily="2" charset="0"/>
                <a:ea typeface="Roboto Condensed Light" pitchFamily="2" charset="0"/>
                <a:cs typeface="Roboto Condensed Light" pitchFamily="2" charset="0"/>
              </a:rPr>
              <a:t>скасовані рішення першої й апеляційної інстанцій про відмову у визнанні неправомірними двох з трьох періодів поміщення й утримання заявника у психіатричних лікарнях.</a:t>
            </a:r>
          </a:p>
          <a:p>
            <a:pPr lvl="1" algn="just">
              <a:lnSpc>
                <a:spcPct val="100000"/>
              </a:lnSpc>
              <a:spcBef>
                <a:spcPct val="0"/>
              </a:spcBef>
            </a:pPr>
            <a:r>
              <a:rPr lang="uk-UA" sz="1800" smtClean="0">
                <a:solidFill>
                  <a:schemeClr val="bg1"/>
                </a:solidFill>
                <a:latin typeface="Roboto Condensed Light" pitchFamily="2" charset="0"/>
                <a:ea typeface="Roboto Condensed Light" pitchFamily="2" charset="0"/>
                <a:cs typeface="Roboto Condensed Light" pitchFamily="2" charset="0"/>
              </a:rPr>
              <a:t>стягнуто з кожної психлікарні відшкодування моральної шкоди у сумі 33 000 грн. </a:t>
            </a:r>
          </a:p>
        </p:txBody>
      </p:sp>
      <p:sp>
        <p:nvSpPr>
          <p:cNvPr id="50181" name="Text Placeholder 3"/>
          <p:cNvSpPr>
            <a:spLocks noGrp="1" noChangeArrowheads="1"/>
          </p:cNvSpPr>
          <p:nvPr>
            <p:ph type="body" sz="quarter" idx="13"/>
          </p:nvPr>
        </p:nvSpPr>
        <p:spPr>
          <a:xfrm>
            <a:off x="1784350" y="6661150"/>
            <a:ext cx="7948613" cy="573088"/>
          </a:xfrm>
        </p:spPr>
        <p:txBody>
          <a:bodyPr/>
          <a:lstStyle/>
          <a:p>
            <a:endParaRPr lang="uk-UA" smtClean="0">
              <a:latin typeface="Roboto Condensed Light" pitchFamily="2" charset="0"/>
              <a:ea typeface="Roboto Condensed Light" pitchFamily="2" charset="0"/>
              <a:cs typeface="Roboto Condensed Light" pitchFamily="2" charset="0"/>
            </a:endParaRPr>
          </a:p>
        </p:txBody>
      </p:sp>
      <p:pic>
        <p:nvPicPr>
          <p:cNvPr id="9" name="Рисунок 8" descr="DSC_3262.JPG"/>
          <p:cNvPicPr>
            <a:picLocks noChangeAspect="1"/>
          </p:cNvPicPr>
          <p:nvPr/>
        </p:nvPicPr>
        <p:blipFill>
          <a:blip r:embed="rId2"/>
          <a:stretch>
            <a:fillRect/>
          </a:stretch>
        </p:blipFill>
        <p:spPr>
          <a:xfrm>
            <a:off x="7071359" y="1290594"/>
            <a:ext cx="2969827" cy="5279692"/>
          </a:xfrm>
          <a:prstGeom prst="rect">
            <a:avLst/>
          </a:prstGeom>
          <a:ln>
            <a:noFill/>
          </a:ln>
          <a:effectLst>
            <a:softEdge rad="112500"/>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Текст 3"/>
          <p:cNvSpPr>
            <a:spLocks noGrp="1" noChangeArrowheads="1"/>
          </p:cNvSpPr>
          <p:nvPr>
            <p:ph type="body" sz="quarter" idx="13"/>
          </p:nvPr>
        </p:nvSpPr>
        <p:spPr>
          <a:xfrm>
            <a:off x="1784350" y="6661150"/>
            <a:ext cx="6416675" cy="403225"/>
          </a:xfrm>
        </p:spPr>
        <p:txBody>
          <a:bodyPr/>
          <a:lstStyle/>
          <a:p>
            <a:endParaRPr lang="uk-UA" smtClean="0">
              <a:latin typeface="Roboto Condensed Light" pitchFamily="2" charset="0"/>
              <a:ea typeface="Roboto Condensed Light" pitchFamily="2" charset="0"/>
              <a:cs typeface="Roboto Condensed Light" pitchFamily="2" charset="0"/>
            </a:endParaRPr>
          </a:p>
        </p:txBody>
      </p:sp>
      <p:sp>
        <p:nvSpPr>
          <p:cNvPr id="51203"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F873058E-803A-4B74-A16F-03DF0FFB4F90}" type="slidenum">
              <a:rPr lang="en-US" sz="1900" smtClean="0">
                <a:solidFill>
                  <a:schemeClr val="tx1"/>
                </a:solidFill>
                <a:latin typeface="Arial" charset="0"/>
              </a:rPr>
              <a:pPr algn="l" eaLnBrk="0" hangingPunct="0"/>
              <a:t>33</a:t>
            </a:fld>
            <a:endParaRPr lang="en-US" sz="1900" smtClean="0">
              <a:solidFill>
                <a:schemeClr val="tx1"/>
              </a:solidFill>
              <a:latin typeface="Arial" charset="0"/>
            </a:endParaRPr>
          </a:p>
        </p:txBody>
      </p:sp>
      <p:sp>
        <p:nvSpPr>
          <p:cNvPr id="51204" name="Текст 5"/>
          <p:cNvSpPr>
            <a:spLocks noGrp="1"/>
          </p:cNvSpPr>
          <p:nvPr>
            <p:ph type="body" sz="quarter" idx="14"/>
          </p:nvPr>
        </p:nvSpPr>
        <p:spPr>
          <a:xfrm>
            <a:off x="454025" y="1230313"/>
            <a:ext cx="6556375" cy="5191125"/>
          </a:xfrm>
        </p:spPr>
        <p:txBody>
          <a:bodyPr/>
          <a:lstStyle/>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ЄСПЛ констатував порушення ст. 8 Конвенції</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суди не оцінили пропорційність виселення заявників. Національні суди дійшли висновку, що вселення не відповідало чинному законодавству. Вони надали цьому аспекту першочергове значення, жодним чином не врівноваживши його з аргументами заявників, що цей захід покладе на них надмірний тягар.</a:t>
            </a:r>
          </a:p>
          <a:p>
            <a:pPr algn="just">
              <a:lnSpc>
                <a:spcPct val="100000"/>
              </a:lnSpc>
              <a:spcBef>
                <a:spcPct val="0"/>
              </a:spcBef>
              <a:buFont typeface="Arial" charset="0"/>
              <a:buNone/>
            </a:pPr>
            <a:endParaRPr lang="uk-UA" sz="20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ВП ВС скасувала рішення касаційного й апеляційного судів і передала справу на новий розгляд до суду апеляційної інстанції </a:t>
            </a:r>
            <a:r>
              <a:rPr lang="uk-UA" sz="2400" i="1" smtClean="0">
                <a:latin typeface="Roboto Condensed Light" pitchFamily="2" charset="0"/>
                <a:ea typeface="Roboto Condensed Light" pitchFamily="2" charset="0"/>
                <a:cs typeface="Roboto Condensed Light" pitchFamily="2" charset="0"/>
              </a:rPr>
              <a:t>(постанова від 06.11.2018 у справі № 1326/1314/2012</a:t>
            </a:r>
            <a:r>
              <a:rPr lang="uk-UA" sz="2400" smtClean="0">
                <a:latin typeface="Roboto Condensed Light" pitchFamily="2" charset="0"/>
                <a:ea typeface="Roboto Condensed Light" pitchFamily="2" charset="0"/>
                <a:cs typeface="Roboto Condensed Light" pitchFamily="2" charset="0"/>
              </a:rPr>
              <a:t>)</a:t>
            </a:r>
            <a:r>
              <a:rPr lang="uk-UA" sz="2400" i="1" smtClean="0">
                <a:latin typeface="Roboto Condensed Light" pitchFamily="2" charset="0"/>
                <a:ea typeface="Roboto Condensed Light" pitchFamily="2" charset="0"/>
                <a:cs typeface="Roboto Condensed Light" pitchFamily="2" charset="0"/>
              </a:rPr>
              <a:t>.</a:t>
            </a:r>
          </a:p>
          <a:p>
            <a:pPr algn="just">
              <a:lnSpc>
                <a:spcPct val="100000"/>
              </a:lnSpc>
              <a:spcBef>
                <a:spcPct val="0"/>
              </a:spcBef>
              <a:buFont typeface="Arial" charset="0"/>
              <a:buNone/>
            </a:pPr>
            <a:endParaRPr lang="uk-UA" sz="2200" i="1" smtClean="0">
              <a:latin typeface="Roboto Condensed Light" pitchFamily="2" charset="0"/>
              <a:ea typeface="Roboto Condensed Light" pitchFamily="2" charset="0"/>
              <a:cs typeface="Roboto Condensed Light" pitchFamily="2" charset="0"/>
            </a:endParaRPr>
          </a:p>
        </p:txBody>
      </p:sp>
      <p:sp>
        <p:nvSpPr>
          <p:cNvPr id="51205" name="Подзаголовок 2"/>
          <p:cNvSpPr>
            <a:spLocks noGrp="1"/>
          </p:cNvSpPr>
          <p:nvPr>
            <p:ph type="ctrTitle"/>
          </p:nvPr>
        </p:nvSpPr>
        <p:spPr>
          <a:xfrm>
            <a:off x="454025" y="314325"/>
            <a:ext cx="9086850" cy="782638"/>
          </a:xfrm>
        </p:spPr>
        <p:txBody>
          <a:bodyPr/>
          <a:lstStyle/>
          <a:p>
            <a:pPr algn="ctr"/>
            <a:r>
              <a:rPr lang="uk-UA" sz="2900" b="1" smtClean="0">
                <a:latin typeface="Roboto Condensed Light" pitchFamily="2" charset="0"/>
                <a:ea typeface="Roboto Condensed Light" pitchFamily="2" charset="0"/>
                <a:cs typeface="Roboto Condensed Light" pitchFamily="2" charset="0"/>
              </a:rPr>
              <a:t>«</a:t>
            </a:r>
            <a:r>
              <a:rPr lang="uk-UA" sz="2900" b="1" i="1" smtClean="0">
                <a:latin typeface="Roboto Condensed Light" pitchFamily="2" charset="0"/>
                <a:ea typeface="Roboto Condensed Light" pitchFamily="2" charset="0"/>
                <a:cs typeface="Roboto Condensed Light" pitchFamily="2" charset="0"/>
              </a:rPr>
              <a:t>Sadovyak v. Ukraine</a:t>
            </a:r>
            <a:r>
              <a:rPr lang="uk-UA" sz="2900" b="1" smtClean="0">
                <a:latin typeface="Roboto Condensed Light" pitchFamily="2" charset="0"/>
                <a:ea typeface="Roboto Condensed Light" pitchFamily="2" charset="0"/>
                <a:cs typeface="Roboto Condensed Light" pitchFamily="2" charset="0"/>
              </a:rPr>
              <a:t>»</a:t>
            </a:r>
            <a:br>
              <a:rPr lang="uk-UA" sz="2900" b="1" smtClean="0">
                <a:latin typeface="Roboto Condensed Light" pitchFamily="2" charset="0"/>
                <a:ea typeface="Roboto Condensed Light" pitchFamily="2" charset="0"/>
                <a:cs typeface="Roboto Condensed Light" pitchFamily="2" charset="0"/>
              </a:rPr>
            </a:br>
            <a:r>
              <a:rPr lang="uk-UA" sz="2900" b="1" smtClean="0">
                <a:latin typeface="Roboto Condensed Light" pitchFamily="2" charset="0"/>
                <a:ea typeface="Roboto Condensed Light" pitchFamily="2" charset="0"/>
                <a:cs typeface="Roboto Condensed Light" pitchFamily="2" charset="0"/>
              </a:rPr>
              <a:t>(заява № 17365/14) від 17.05.2018</a:t>
            </a:r>
            <a:endParaRPr lang="ru-RU" sz="2900" smtClean="0">
              <a:latin typeface="Roboto Condensed Light" pitchFamily="2" charset="0"/>
              <a:ea typeface="Roboto Condensed Light" pitchFamily="2" charset="0"/>
              <a:cs typeface="Roboto Condensed Light" pitchFamily="2" charset="0"/>
            </a:endParaRPr>
          </a:p>
        </p:txBody>
      </p:sp>
      <p:pic>
        <p:nvPicPr>
          <p:cNvPr id="8" name="Рисунок 7" descr="DSC_3264.JPG"/>
          <p:cNvPicPr>
            <a:picLocks noChangeAspect="1"/>
          </p:cNvPicPr>
          <p:nvPr/>
        </p:nvPicPr>
        <p:blipFill>
          <a:blip r:embed="rId2"/>
          <a:stretch>
            <a:fillRect/>
          </a:stretch>
        </p:blipFill>
        <p:spPr>
          <a:xfrm>
            <a:off x="7136993" y="1283276"/>
            <a:ext cx="2973943" cy="5287010"/>
          </a:xfrm>
          <a:prstGeom prst="rect">
            <a:avLst/>
          </a:prstGeom>
          <a:ln>
            <a:noFill/>
          </a:ln>
          <a:effectLst>
            <a:softEdge rad="112500"/>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086850" cy="944562"/>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Shabelnik</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no</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2)</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15685/11) від 01.06.2017</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52227" name="Текст 3"/>
          <p:cNvSpPr>
            <a:spLocks noGrp="1" noChangeArrowheads="1"/>
          </p:cNvSpPr>
          <p:nvPr>
            <p:ph type="body" sz="quarter" idx="13"/>
          </p:nvPr>
        </p:nvSpPr>
        <p:spPr>
          <a:xfrm>
            <a:off x="1784350" y="6661150"/>
            <a:ext cx="7993063" cy="525463"/>
          </a:xfrm>
        </p:spPr>
        <p:txBody>
          <a:bodyPr/>
          <a:lstStyle/>
          <a:p>
            <a:endParaRPr lang="en-US" smtClean="0">
              <a:latin typeface="Roboto Condensed Light" pitchFamily="2" charset="0"/>
              <a:ea typeface="Roboto Condensed Light" pitchFamily="2" charset="0"/>
              <a:cs typeface="Roboto Condensed Light" pitchFamily="2" charset="0"/>
            </a:endParaRPr>
          </a:p>
          <a:p>
            <a:endParaRPr lang="ru-RU" smtClean="0">
              <a:latin typeface="Roboto Condensed Light" pitchFamily="2" charset="0"/>
              <a:ea typeface="Roboto Condensed Light" pitchFamily="2" charset="0"/>
              <a:cs typeface="Roboto Condensed Light" pitchFamily="2" charset="0"/>
            </a:endParaRPr>
          </a:p>
        </p:txBody>
      </p:sp>
      <p:sp>
        <p:nvSpPr>
          <p:cNvPr id="52228" name="Номер слайда 4"/>
          <p:cNvSpPr>
            <a:spLocks noGrp="1" noChangeArrowheads="1"/>
          </p:cNvSpPr>
          <p:nvPr>
            <p:ph type="sldNum" sz="quarter" idx="15"/>
          </p:nvPr>
        </p:nvSpPr>
        <p:spPr bwMode="auto">
          <a:xfrm>
            <a:off x="4298950" y="6583363"/>
            <a:ext cx="2405063" cy="403225"/>
          </a:xfrm>
          <a:noFill/>
          <a:ln>
            <a:miter lim="800000"/>
            <a:headEnd/>
            <a:tailEnd/>
          </a:ln>
        </p:spPr>
        <p:txBody>
          <a:bodyPr anchor="t"/>
          <a:lstStyle/>
          <a:p>
            <a:pPr algn="l" eaLnBrk="0" hangingPunct="0"/>
            <a:endParaRPr lang="ru-RU" sz="1900" smtClean="0">
              <a:solidFill>
                <a:schemeClr val="tx1"/>
              </a:solidFill>
              <a:latin typeface="Arial" charset="0"/>
            </a:endParaRPr>
          </a:p>
        </p:txBody>
      </p:sp>
      <p:sp>
        <p:nvSpPr>
          <p:cNvPr id="52229" name="Текст 5"/>
          <p:cNvSpPr>
            <a:spLocks noGrp="1"/>
          </p:cNvSpPr>
          <p:nvPr>
            <p:ph type="body" sz="quarter" idx="14"/>
          </p:nvPr>
        </p:nvSpPr>
        <p:spPr>
          <a:xfrm>
            <a:off x="454025" y="1554163"/>
            <a:ext cx="6548438" cy="5016500"/>
          </a:xfrm>
        </p:spPr>
        <p:txBody>
          <a:bodyPr/>
          <a:lstStyle/>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ЄСПЛ встановив порушення п. 1 ст. 6 Конвенції</a:t>
            </a:r>
          </a:p>
          <a:p>
            <a:pPr lvl="1" algn="just">
              <a:lnSpc>
                <a:spcPct val="100000"/>
              </a:lnSpc>
            </a:pPr>
            <a:r>
              <a:rPr lang="uk-UA" sz="1800" smtClean="0">
                <a:solidFill>
                  <a:schemeClr val="bg1"/>
                </a:solidFill>
                <a:latin typeface="Roboto Condensed Light" pitchFamily="2" charset="0"/>
                <a:ea typeface="Roboto Condensed Light" pitchFamily="2" charset="0"/>
                <a:cs typeface="Roboto Condensed Light" pitchFamily="2" charset="0"/>
              </a:rPr>
              <a:t>висновки ВСУ щодо перегляду справи заявника на підставі рішення ЄСПЛ і порядок, якого дотримувався суд, не відповідали вимогам справедливості.</a:t>
            </a:r>
          </a:p>
          <a:p>
            <a:pPr algn="just">
              <a:lnSpc>
                <a:spcPct val="100000"/>
              </a:lnSpc>
              <a:spcBef>
                <a:spcPct val="0"/>
              </a:spcBef>
            </a:pPr>
            <a:endParaRPr lang="uk-UA" sz="2400" smtClean="0">
              <a:latin typeface="Roboto Condensed Light" pitchFamily="2" charset="0"/>
              <a:ea typeface="Roboto Condensed Light" pitchFamily="2" charset="0"/>
              <a:cs typeface="Roboto Condensed Light" pitchFamily="2" charset="0"/>
            </a:endParaRPr>
          </a:p>
          <a:p>
            <a:pPr algn="just">
              <a:lnSpc>
                <a:spcPct val="100000"/>
              </a:lnSpc>
              <a:spcBef>
                <a:spcPct val="0"/>
              </a:spcBef>
            </a:pPr>
            <a:r>
              <a:rPr lang="uk-UA" sz="2400" smtClean="0">
                <a:latin typeface="Roboto Condensed Light" pitchFamily="2" charset="0"/>
                <a:ea typeface="Roboto Condensed Light" pitchFamily="2" charset="0"/>
                <a:cs typeface="Roboto Condensed Light" pitchFamily="2" charset="0"/>
              </a:rPr>
              <a:t>ВП ВС вирішила, що </a:t>
            </a:r>
            <a:r>
              <a:rPr lang="en-US" sz="2400" smtClean="0">
                <a:latin typeface="Roboto Condensed Light" pitchFamily="2" charset="0"/>
                <a:ea typeface="Roboto Condensed Light" pitchFamily="2" charset="0"/>
                <a:cs typeface="Roboto Condensed Light" pitchFamily="2" charset="0"/>
              </a:rPr>
              <a:t>restitutio in integrum </a:t>
            </a:r>
            <a:r>
              <a:rPr lang="uk-UA" sz="2400" smtClean="0">
                <a:latin typeface="Roboto Condensed Light" pitchFamily="2" charset="0"/>
                <a:ea typeface="Roboto Condensed Light" pitchFamily="2" charset="0"/>
                <a:cs typeface="Roboto Condensed Light" pitchFamily="2" charset="0"/>
              </a:rPr>
              <a:t>буде забезпечено повним переглядом справи у частині злочинів, вчинених щодо однієї з жертв; скасувала у цій частині рішення судів апеляційної та касаційної інстанцій; перекваліфікувала дії заявника та визначила остаточне покарання</a:t>
            </a:r>
            <a:r>
              <a:rPr lang="uk-UA" sz="2100" smtClean="0">
                <a:latin typeface="Roboto Condensed Light" pitchFamily="2" charset="0"/>
                <a:ea typeface="Roboto Condensed Light" pitchFamily="2" charset="0"/>
                <a:cs typeface="Roboto Condensed Light" pitchFamily="2" charset="0"/>
              </a:rPr>
              <a:t> </a:t>
            </a:r>
            <a:r>
              <a:rPr lang="uk-UA" sz="2400" smtClean="0">
                <a:latin typeface="Roboto Condensed Light" pitchFamily="2" charset="0"/>
                <a:ea typeface="Roboto Condensed Light" pitchFamily="2" charset="0"/>
                <a:cs typeface="Roboto Condensed Light" pitchFamily="2" charset="0"/>
              </a:rPr>
              <a:t>(</a:t>
            </a:r>
            <a:r>
              <a:rPr lang="ru-RU" sz="2400" i="1" smtClean="0">
                <a:latin typeface="Roboto Condensed Light" pitchFamily="2" charset="0"/>
                <a:ea typeface="Roboto Condensed Light" pitchFamily="2" charset="0"/>
                <a:cs typeface="Roboto Condensed Light" pitchFamily="2" charset="0"/>
              </a:rPr>
              <a:t>постанова від 16.05.</a:t>
            </a:r>
            <a:r>
              <a:rPr lang="uk-UA" sz="2400" i="1" smtClean="0">
                <a:latin typeface="Roboto Condensed Light" pitchFamily="2" charset="0"/>
                <a:ea typeface="Roboto Condensed Light" pitchFamily="2" charset="0"/>
                <a:cs typeface="Roboto Condensed Light" pitchFamily="2" charset="0"/>
              </a:rPr>
              <a:t>2018 у справі № 1-13/2002</a:t>
            </a:r>
            <a:r>
              <a:rPr lang="uk-UA" sz="2400" smtClean="0">
                <a:latin typeface="Roboto Condensed Light" pitchFamily="2" charset="0"/>
                <a:ea typeface="Roboto Condensed Light" pitchFamily="2" charset="0"/>
                <a:cs typeface="Roboto Condensed Light" pitchFamily="2" charset="0"/>
              </a:rPr>
              <a:t>).</a:t>
            </a:r>
          </a:p>
        </p:txBody>
      </p:sp>
      <p:sp>
        <p:nvSpPr>
          <p:cNvPr id="52230" name="Text Placeholder 3"/>
          <p:cNvSpPr txBox="1">
            <a:spLocks noChangeArrowheads="1"/>
          </p:cNvSpPr>
          <p:nvPr/>
        </p:nvSpPr>
        <p:spPr bwMode="auto">
          <a:xfrm>
            <a:off x="1793875" y="6661150"/>
            <a:ext cx="8091488" cy="612775"/>
          </a:xfrm>
          <a:prstGeom prst="rect">
            <a:avLst/>
          </a:prstGeom>
          <a:noFill/>
          <a:ln w="9525">
            <a:noFill/>
            <a:miter lim="800000"/>
            <a:headEnd/>
            <a:tailEnd/>
          </a:ln>
        </p:spPr>
        <p:txBody>
          <a:bodyPr/>
          <a:lstStyle/>
          <a:p>
            <a:endParaRPr lang="uk-UA" sz="2400">
              <a:solidFill>
                <a:schemeClr val="bg1"/>
              </a:solidFill>
              <a:latin typeface="Roboto Condensed Light" pitchFamily="2" charset="0"/>
            </a:endParaRPr>
          </a:p>
        </p:txBody>
      </p:sp>
      <p:pic>
        <p:nvPicPr>
          <p:cNvPr id="8" name="Рисунок 7" descr="Klov_palace.jpg"/>
          <p:cNvPicPr>
            <a:picLocks noChangeAspect="1"/>
          </p:cNvPicPr>
          <p:nvPr/>
        </p:nvPicPr>
        <p:blipFill>
          <a:blip r:embed="rId2"/>
          <a:stretch>
            <a:fillRect/>
          </a:stretch>
        </p:blipFill>
        <p:spPr>
          <a:xfrm>
            <a:off x="7001691" y="1554480"/>
            <a:ext cx="3424205" cy="4742986"/>
          </a:xfrm>
          <a:prstGeom prst="rect">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4025" y="376238"/>
            <a:ext cx="9809163" cy="842962"/>
          </a:xfrm>
        </p:spPr>
        <p:txBody>
          <a:bodyPr>
            <a:noAutofit/>
          </a:bodyPr>
          <a:lstStyle/>
          <a:p>
            <a:pPr algn="ct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Radchenko</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v</a:t>
            </a:r>
            <a:r>
              <a:rPr lang="uk-UA"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a:t>
            </a:r>
            <a:r>
              <a:rPr lang="en-US"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Ukraine</a:t>
            </a: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39555/17) від 01.02.2018</a:t>
            </a:r>
            <a:endParaRPr 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53251" name="Номер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6C904BDB-5BA3-47EF-9862-8585592634A5}" type="slidenum">
              <a:rPr lang="en-US" sz="1900" smtClean="0">
                <a:solidFill>
                  <a:schemeClr val="tx1"/>
                </a:solidFill>
                <a:latin typeface="Arial" charset="0"/>
              </a:rPr>
              <a:pPr algn="l" eaLnBrk="0" hangingPunct="0"/>
              <a:t>35</a:t>
            </a:fld>
            <a:endParaRPr lang="en-US" sz="1900" smtClean="0">
              <a:solidFill>
                <a:schemeClr val="tx1"/>
              </a:solidFill>
              <a:latin typeface="Arial" charset="0"/>
            </a:endParaRPr>
          </a:p>
        </p:txBody>
      </p:sp>
      <p:sp>
        <p:nvSpPr>
          <p:cNvPr id="53252" name="Текст 5"/>
          <p:cNvSpPr>
            <a:spLocks noGrp="1" noChangeArrowheads="1"/>
          </p:cNvSpPr>
          <p:nvPr>
            <p:ph type="body" sz="quarter" idx="14"/>
          </p:nvPr>
        </p:nvSpPr>
        <p:spPr>
          <a:xfrm>
            <a:off x="454025" y="1625600"/>
            <a:ext cx="9809163" cy="2103438"/>
          </a:xfrm>
        </p:spPr>
        <p:txBody>
          <a:bodyPr/>
          <a:lstStyle/>
          <a:p>
            <a:pPr algn="just">
              <a:lnSpc>
                <a:spcPct val="110000"/>
              </a:lnSpc>
              <a:spcBef>
                <a:spcPct val="0"/>
              </a:spcBef>
            </a:pPr>
            <a:r>
              <a:rPr lang="uk-UA" sz="2400" smtClean="0">
                <a:latin typeface="Roboto Condensed Light" pitchFamily="2" charset="0"/>
                <a:ea typeface="Roboto Condensed Light" pitchFamily="2" charset="0"/>
                <a:cs typeface="Roboto Condensed Light" pitchFamily="2" charset="0"/>
              </a:rPr>
              <a:t>ЄСПЛ констатував порушення п.1 та підпункту «с» п.3 ст.6 Конвенції</a:t>
            </a:r>
          </a:p>
          <a:p>
            <a:pPr lvl="1" algn="just">
              <a:lnSpc>
                <a:spcPct val="110000"/>
              </a:lnSpc>
            </a:pPr>
            <a:r>
              <a:rPr lang="uk-UA" sz="1900" smtClean="0">
                <a:solidFill>
                  <a:schemeClr val="bg1"/>
                </a:solidFill>
                <a:latin typeface="Roboto Condensed Light" pitchFamily="2" charset="0"/>
                <a:ea typeface="Roboto Condensed Light" pitchFamily="2" charset="0"/>
                <a:cs typeface="Roboto Condensed Light" pitchFamily="2" charset="0"/>
              </a:rPr>
              <a:t>через ненадання заявнику безоплатної правової допомоги під час провадження у ВСУ;</a:t>
            </a:r>
          </a:p>
          <a:p>
            <a:pPr algn="just">
              <a:lnSpc>
                <a:spcPct val="110000"/>
              </a:lnSpc>
              <a:spcBef>
                <a:spcPct val="0"/>
              </a:spcBef>
            </a:pPr>
            <a:r>
              <a:rPr lang="uk-UA" sz="2400" smtClean="0">
                <a:latin typeface="Roboto Condensed Light" pitchFamily="2" charset="0"/>
                <a:ea typeface="Roboto Condensed Light" pitchFamily="2" charset="0"/>
                <a:cs typeface="Roboto Condensed Light" pitchFamily="2" charset="0"/>
              </a:rPr>
              <a:t>п. 1 ст. 6 Конвенції</a:t>
            </a:r>
          </a:p>
          <a:p>
            <a:pPr lvl="1" algn="just">
              <a:lnSpc>
                <a:spcPct val="110000"/>
              </a:lnSpc>
            </a:pPr>
            <a:r>
              <a:rPr lang="uk-UA" sz="1800" smtClean="0">
                <a:solidFill>
                  <a:schemeClr val="bg1"/>
                </a:solidFill>
                <a:latin typeface="Roboto Condensed Light" pitchFamily="2" charset="0"/>
                <a:ea typeface="Roboto Condensed Light" pitchFamily="2" charset="0"/>
                <a:cs typeface="Roboto Condensed Light" pitchFamily="2" charset="0"/>
              </a:rPr>
              <a:t>через порушення принципу рівності сторін під час провадження у ВСУ.</a:t>
            </a:r>
          </a:p>
        </p:txBody>
      </p:sp>
      <p:sp>
        <p:nvSpPr>
          <p:cNvPr id="53253" name="Text Placeholder 3"/>
          <p:cNvSpPr>
            <a:spLocks noGrp="1" noChangeArrowheads="1"/>
          </p:cNvSpPr>
          <p:nvPr>
            <p:ph type="body" sz="quarter" idx="13"/>
          </p:nvPr>
        </p:nvSpPr>
        <p:spPr>
          <a:xfrm>
            <a:off x="1784350" y="6661150"/>
            <a:ext cx="7959725" cy="501650"/>
          </a:xfrm>
        </p:spPr>
        <p:txBody>
          <a:bodyPr/>
          <a:lstStyle/>
          <a:p>
            <a:endParaRPr lang="uk-UA" smtClean="0">
              <a:latin typeface="Roboto Condensed Light" pitchFamily="2" charset="0"/>
              <a:ea typeface="Roboto Condensed Light" pitchFamily="2" charset="0"/>
              <a:cs typeface="Roboto Condensed Light" pitchFamily="2" charset="0"/>
            </a:endParaRPr>
          </a:p>
        </p:txBody>
      </p:sp>
      <p:pic>
        <p:nvPicPr>
          <p:cNvPr id="8" name="Рисунок 7" descr="DSC_3261.JPG"/>
          <p:cNvPicPr>
            <a:picLocks noChangeAspect="1"/>
          </p:cNvPicPr>
          <p:nvPr/>
        </p:nvPicPr>
        <p:blipFill>
          <a:blip r:embed="rId2"/>
          <a:stretch>
            <a:fillRect/>
          </a:stretch>
        </p:blipFill>
        <p:spPr>
          <a:xfrm>
            <a:off x="5587988" y="3867398"/>
            <a:ext cx="4540808" cy="2554205"/>
          </a:xfrm>
          <a:prstGeom prst="rect">
            <a:avLst/>
          </a:prstGeom>
          <a:ln>
            <a:noFill/>
          </a:ln>
          <a:effectLst>
            <a:softEdge rad="112500"/>
          </a:effectLst>
        </p:spPr>
      </p:pic>
      <p:sp>
        <p:nvSpPr>
          <p:cNvPr id="53255" name="Текст 5"/>
          <p:cNvSpPr txBox="1">
            <a:spLocks noChangeArrowheads="1"/>
          </p:cNvSpPr>
          <p:nvPr/>
        </p:nvSpPr>
        <p:spPr bwMode="auto">
          <a:xfrm>
            <a:off x="606425" y="3867150"/>
            <a:ext cx="4981575" cy="2703513"/>
          </a:xfrm>
          <a:prstGeom prst="rect">
            <a:avLst/>
          </a:prstGeom>
          <a:noFill/>
          <a:ln w="9525">
            <a:noFill/>
            <a:miter lim="800000"/>
            <a:headEnd/>
            <a:tailEnd/>
          </a:ln>
        </p:spPr>
        <p:txBody>
          <a:bodyPr/>
          <a:lstStyle/>
          <a:p>
            <a:pPr marL="250825" indent="-250825" algn="just" defTabSz="1008063" eaLnBrk="1" hangingPunct="1">
              <a:lnSpc>
                <a:spcPct val="110000"/>
              </a:lnSpc>
              <a:buFont typeface="Arial" charset="0"/>
              <a:buChar char="•"/>
            </a:pPr>
            <a:r>
              <a:rPr lang="uk-UA" sz="2400">
                <a:solidFill>
                  <a:schemeClr val="bg1"/>
                </a:solidFill>
                <a:latin typeface="Roboto Condensed Light" pitchFamily="2" charset="0"/>
              </a:rPr>
              <a:t>ВП ВС встановила необхідність повторного перегляду справи за касаційною скаргою заявника судом касаційної інстанції (</a:t>
            </a:r>
            <a:r>
              <a:rPr lang="uk-UA" sz="2400" i="1">
                <a:solidFill>
                  <a:schemeClr val="bg1"/>
                </a:solidFill>
                <a:latin typeface="Roboto Condensed Light" pitchFamily="2" charset="0"/>
              </a:rPr>
              <a:t>постанова від 06.06.2018 у справі №1-32/06</a:t>
            </a:r>
            <a:r>
              <a:rPr lang="uk-UA" sz="2400">
                <a:solidFill>
                  <a:schemeClr val="bg1"/>
                </a:solidFill>
                <a:latin typeface="Roboto Condensed Light" pitchFamily="2" charset="0"/>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430213"/>
            <a:ext cx="9085263" cy="590550"/>
          </a:xfrm>
        </p:spPr>
        <p:txBody>
          <a:bodyPr>
            <a:normAutofit/>
          </a:bodyPr>
          <a:lstStyle/>
          <a:p>
            <a:pPr algn="ct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uk-UA" sz="26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Gryb v. Ukraine</a:t>
            </a: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(заява № 65078/10) від 14.12.2017</a:t>
            </a:r>
            <a:endParaRPr lang="ru-RU" sz="26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54275" name="Підзаголовок 2"/>
          <p:cNvSpPr>
            <a:spLocks noGrp="1"/>
          </p:cNvSpPr>
          <p:nvPr>
            <p:ph type="subTitle" idx="1"/>
          </p:nvPr>
        </p:nvSpPr>
        <p:spPr>
          <a:xfrm>
            <a:off x="454025" y="1290638"/>
            <a:ext cx="6508750" cy="1058862"/>
          </a:xfrm>
        </p:spPr>
        <p:txBody>
          <a:bodyPr/>
          <a:lstStyle/>
          <a:p>
            <a:pPr marL="342900" indent="-342900" algn="just">
              <a:lnSpc>
                <a:spcPct val="110000"/>
              </a:lnSpc>
              <a:spcBef>
                <a:spcPct val="0"/>
              </a:spcBef>
              <a:buFont typeface="Arial" charset="0"/>
              <a:buChar char="•"/>
            </a:pPr>
            <a:r>
              <a:rPr lang="uk-UA" sz="2400" smtClean="0">
                <a:latin typeface="Roboto Condensed Light" pitchFamily="2" charset="0"/>
                <a:ea typeface="Roboto Condensed Light" pitchFamily="2" charset="0"/>
                <a:cs typeface="Roboto Condensed Light" pitchFamily="2" charset="0"/>
              </a:rPr>
              <a:t>ЄСПЛ констатував порушення п. 1 ст. 6 Конвенції</a:t>
            </a:r>
          </a:p>
          <a:p>
            <a:pPr marL="788988" lvl="1" indent="-285750" algn="just">
              <a:lnSpc>
                <a:spcPct val="110000"/>
              </a:lnSpc>
              <a:buFont typeface="Arial" charset="0"/>
              <a:buChar char="•"/>
            </a:pPr>
            <a:r>
              <a:rPr lang="uk-UA" sz="1800" smtClean="0">
                <a:solidFill>
                  <a:schemeClr val="bg1"/>
                </a:solidFill>
                <a:latin typeface="Roboto Condensed Light" pitchFamily="2" charset="0"/>
                <a:ea typeface="Roboto Condensed Light" pitchFamily="2" charset="0"/>
                <a:cs typeface="Roboto Condensed Light" pitchFamily="2" charset="0"/>
              </a:rPr>
              <a:t>через порушення принципу рівності сторін під час провадження у ВСУ.</a:t>
            </a:r>
          </a:p>
          <a:p>
            <a:pPr marL="342900" indent="-342900">
              <a:spcBef>
                <a:spcPct val="0"/>
              </a:spcBef>
            </a:pPr>
            <a:endParaRPr lang="ru-RU" smtClean="0">
              <a:latin typeface="Roboto Condensed Light" pitchFamily="2" charset="0"/>
              <a:ea typeface="Roboto Condensed Light" pitchFamily="2" charset="0"/>
              <a:cs typeface="Roboto Condensed Light" pitchFamily="2" charset="0"/>
            </a:endParaRPr>
          </a:p>
        </p:txBody>
      </p:sp>
      <p:sp>
        <p:nvSpPr>
          <p:cNvPr id="54276" name="Місце для тексту 3"/>
          <p:cNvSpPr>
            <a:spLocks noGrp="1" noChangeArrowheads="1"/>
          </p:cNvSpPr>
          <p:nvPr>
            <p:ph type="body" sz="quarter" idx="13"/>
          </p:nvPr>
        </p:nvSpPr>
        <p:spPr>
          <a:xfrm>
            <a:off x="1784350" y="6661150"/>
            <a:ext cx="6508750" cy="403225"/>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54277" name="Місце для номера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0108381A-1AF3-444B-BF98-654339713622}" type="slidenum">
              <a:rPr lang="en-US" sz="1900" smtClean="0">
                <a:solidFill>
                  <a:schemeClr val="tx1"/>
                </a:solidFill>
                <a:latin typeface="Arial" charset="0"/>
              </a:rPr>
              <a:pPr algn="l" eaLnBrk="0" hangingPunct="0"/>
              <a:t>36</a:t>
            </a:fld>
            <a:endParaRPr lang="en-US" sz="1900" smtClean="0">
              <a:solidFill>
                <a:schemeClr val="tx1"/>
              </a:solidFill>
              <a:latin typeface="Arial" charset="0"/>
            </a:endParaRPr>
          </a:p>
        </p:txBody>
      </p:sp>
      <p:sp>
        <p:nvSpPr>
          <p:cNvPr id="54278" name="Місце для тексту 5"/>
          <p:cNvSpPr>
            <a:spLocks noGrp="1"/>
          </p:cNvSpPr>
          <p:nvPr>
            <p:ph type="body" sz="quarter" idx="14"/>
          </p:nvPr>
        </p:nvSpPr>
        <p:spPr>
          <a:xfrm>
            <a:off x="454025" y="3249613"/>
            <a:ext cx="6372225" cy="2306637"/>
          </a:xfrm>
        </p:spPr>
        <p:txBody>
          <a:bodyPr/>
          <a:lstStyle/>
          <a:p>
            <a:pPr algn="just">
              <a:lnSpc>
                <a:spcPct val="104000"/>
              </a:lnSpc>
              <a:spcBef>
                <a:spcPct val="0"/>
              </a:spcBef>
            </a:pPr>
            <a:r>
              <a:rPr lang="uk-UA" smtClean="0">
                <a:latin typeface="Roboto Condensed Light" pitchFamily="2" charset="0"/>
                <a:ea typeface="Roboto Condensed Light" pitchFamily="2" charset="0"/>
                <a:cs typeface="Roboto Condensed Light" pitchFamily="2" charset="0"/>
              </a:rPr>
              <a:t>ВП ВС встановила необхідність повторного перегляду справи за касаційною скаргою заявника судом касаційної інстанції (</a:t>
            </a:r>
            <a:r>
              <a:rPr lang="uk-UA" i="1" smtClean="0">
                <a:latin typeface="Roboto Condensed Light" pitchFamily="2" charset="0"/>
                <a:ea typeface="Roboto Condensed Light" pitchFamily="2" charset="0"/>
                <a:cs typeface="Roboto Condensed Light" pitchFamily="2" charset="0"/>
              </a:rPr>
              <a:t>постанова від 24.04.2019 у справі №1-24/2009</a:t>
            </a:r>
            <a:r>
              <a:rPr lang="uk-UA" smtClean="0">
                <a:latin typeface="Roboto Condensed Light" pitchFamily="2" charset="0"/>
                <a:ea typeface="Roboto Condensed Light" pitchFamily="2" charset="0"/>
                <a:cs typeface="Roboto Condensed Light" pitchFamily="2" charset="0"/>
              </a:rPr>
              <a:t>).</a:t>
            </a:r>
          </a:p>
          <a:p>
            <a:pPr>
              <a:lnSpc>
                <a:spcPct val="104000"/>
              </a:lnSpc>
              <a:spcBef>
                <a:spcPct val="0"/>
              </a:spcBef>
            </a:pPr>
            <a:endParaRPr lang="ru-RU" sz="2400" smtClean="0">
              <a:latin typeface="Roboto Condensed Light" pitchFamily="2" charset="0"/>
              <a:ea typeface="Roboto Condensed Light" pitchFamily="2" charset="0"/>
              <a:cs typeface="Roboto Condensed Light" pitchFamily="2" charset="0"/>
            </a:endParaRPr>
          </a:p>
        </p:txBody>
      </p:sp>
      <p:pic>
        <p:nvPicPr>
          <p:cNvPr id="7" name="Рисунок 6" descr="DSC_3262.JPG">
            <a:extLst>
              <a:ext uri="{FF2B5EF4-FFF2-40B4-BE49-F238E27FC236}"/>
            </a:extLst>
          </p:cNvPr>
          <p:cNvPicPr>
            <a:picLocks noChangeAspect="1"/>
          </p:cNvPicPr>
          <p:nvPr/>
        </p:nvPicPr>
        <p:blipFill>
          <a:blip r:embed="rId2"/>
          <a:stretch>
            <a:fillRect/>
          </a:stretch>
        </p:blipFill>
        <p:spPr>
          <a:xfrm>
            <a:off x="7071359" y="1290594"/>
            <a:ext cx="2969827" cy="5279692"/>
          </a:xfrm>
          <a:prstGeom prst="rect">
            <a:avLst/>
          </a:prstGeom>
          <a:ln>
            <a:noFill/>
          </a:ln>
          <a:effectLst>
            <a:softEdge rad="112500"/>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717550"/>
            <a:ext cx="9085263" cy="153988"/>
          </a:xfrm>
        </p:spPr>
        <p:txBody>
          <a:bodyPr>
            <a:noAutofit/>
          </a:bodyPr>
          <a:lstStyle/>
          <a:p>
            <a:pPr algn="ctr"/>
            <a:r>
              <a:rPr lang="uk-UA" sz="2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r>
              <a:rPr lang="uk-UA" sz="28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Sitnevskiy and Chaykovskiy v. Ukraine</a:t>
            </a:r>
            <a:r>
              <a:rPr lang="uk-UA" sz="2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a:t>
            </a:r>
            <a:br>
              <a:rPr lang="uk-UA" sz="2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br>
            <a:r>
              <a:rPr lang="uk-UA" sz="2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(заяви № 48016/06 та 7817/07) від 10.11.2016 та «</a:t>
            </a:r>
            <a:r>
              <a:rPr lang="uk-UA" sz="2800" b="1" i="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Zakshevskiy v. Ukraine</a:t>
            </a:r>
            <a:r>
              <a:rPr lang="uk-UA" sz="2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 (заява № 7193/04) від 17.03.2016</a:t>
            </a:r>
            <a:endParaRPr lang="ru-RU" sz="2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55299" name="Місце для тексту 3"/>
          <p:cNvSpPr>
            <a:spLocks noGrp="1" noChangeArrowheads="1"/>
          </p:cNvSpPr>
          <p:nvPr>
            <p:ph type="body" sz="quarter" idx="13"/>
          </p:nvPr>
        </p:nvSpPr>
        <p:spPr>
          <a:xfrm>
            <a:off x="1784350" y="6661150"/>
            <a:ext cx="5364163" cy="325438"/>
          </a:xfrm>
        </p:spPr>
        <p:txBody>
          <a:bodyPr/>
          <a:lstStyle/>
          <a:p>
            <a:endParaRPr lang="ru-RU" smtClean="0">
              <a:latin typeface="Roboto Condensed Light" pitchFamily="2" charset="0"/>
              <a:ea typeface="Roboto Condensed Light" pitchFamily="2" charset="0"/>
              <a:cs typeface="Roboto Condensed Light" pitchFamily="2" charset="0"/>
            </a:endParaRPr>
          </a:p>
        </p:txBody>
      </p:sp>
      <p:sp>
        <p:nvSpPr>
          <p:cNvPr id="55300" name="Місце для номера слайда 4"/>
          <p:cNvSpPr>
            <a:spLocks noGrp="1" noChangeArrowheads="1"/>
          </p:cNvSpPr>
          <p:nvPr>
            <p:ph type="sldNum" sz="quarter" idx="15"/>
          </p:nvPr>
        </p:nvSpPr>
        <p:spPr bwMode="auto">
          <a:xfrm>
            <a:off x="0" y="0"/>
            <a:ext cx="0" cy="0"/>
          </a:xfrm>
          <a:noFill/>
          <a:ln>
            <a:miter lim="800000"/>
            <a:headEnd/>
            <a:tailEnd/>
          </a:ln>
        </p:spPr>
        <p:txBody>
          <a:bodyPr anchor="t"/>
          <a:lstStyle/>
          <a:p>
            <a:pPr algn="l" eaLnBrk="0" hangingPunct="0"/>
            <a:fld id="{8E623F6E-286C-4ED1-8D70-989870EDC0D4}" type="slidenum">
              <a:rPr lang="en-US" sz="1900" smtClean="0">
                <a:solidFill>
                  <a:schemeClr val="tx1"/>
                </a:solidFill>
                <a:latin typeface="Arial" charset="0"/>
              </a:rPr>
              <a:pPr algn="l" eaLnBrk="0" hangingPunct="0"/>
              <a:t>37</a:t>
            </a:fld>
            <a:endParaRPr lang="en-US" sz="1900" smtClean="0">
              <a:solidFill>
                <a:schemeClr val="tx1"/>
              </a:solidFill>
              <a:latin typeface="Arial" charset="0"/>
            </a:endParaRPr>
          </a:p>
        </p:txBody>
      </p:sp>
      <p:sp>
        <p:nvSpPr>
          <p:cNvPr id="55301" name="Місце для тексту 5"/>
          <p:cNvSpPr>
            <a:spLocks noGrp="1"/>
          </p:cNvSpPr>
          <p:nvPr>
            <p:ph type="body" sz="quarter" idx="14"/>
          </p:nvPr>
        </p:nvSpPr>
        <p:spPr>
          <a:xfrm>
            <a:off x="454025" y="1463675"/>
            <a:ext cx="6372225" cy="4867275"/>
          </a:xfrm>
        </p:spPr>
        <p:txBody>
          <a:bodyPr/>
          <a:lstStyle/>
          <a:p>
            <a:pPr>
              <a:lnSpc>
                <a:spcPct val="94000"/>
              </a:lnSpc>
              <a:spcBef>
                <a:spcPct val="0"/>
              </a:spcBef>
            </a:pPr>
            <a:r>
              <a:rPr lang="uk-UA" sz="2000" smtClean="0">
                <a:latin typeface="Roboto Condensed Light" pitchFamily="2" charset="0"/>
                <a:ea typeface="Roboto Condensed Light" pitchFamily="2" charset="0"/>
                <a:cs typeface="Roboto Condensed Light" pitchFamily="2" charset="0"/>
              </a:rPr>
              <a:t>ЄСПЛ констатував порушення </a:t>
            </a:r>
            <a:r>
              <a:rPr lang="uk-UA" sz="1800" smtClean="0">
                <a:latin typeface="Roboto Condensed Light" pitchFamily="2" charset="0"/>
                <a:ea typeface="Roboto Condensed Light" pitchFamily="2" charset="0"/>
                <a:cs typeface="Roboto Condensed Light" pitchFamily="2" charset="0"/>
              </a:rPr>
              <a:t>прав</a:t>
            </a:r>
          </a:p>
          <a:p>
            <a:pPr lvl="1" algn="just">
              <a:lnSpc>
                <a:spcPct val="70000"/>
              </a:lnSpc>
            </a:pPr>
            <a:r>
              <a:rPr lang="uk-UA" sz="1200" smtClean="0">
                <a:solidFill>
                  <a:schemeClr val="bg1"/>
                </a:solidFill>
                <a:latin typeface="Roboto Condensed Light" pitchFamily="2" charset="0"/>
                <a:ea typeface="Roboto Condensed Light" pitchFamily="2" charset="0"/>
                <a:cs typeface="Roboto Condensed Light" pitchFamily="2" charset="0"/>
              </a:rPr>
              <a:t>Сітневського</a:t>
            </a:r>
            <a:r>
              <a:rPr lang="ru-RU" sz="1200" smtClean="0">
                <a:solidFill>
                  <a:schemeClr val="bg1"/>
                </a:solidFill>
                <a:latin typeface="Roboto Condensed Light" pitchFamily="2" charset="0"/>
                <a:ea typeface="Roboto Condensed Light" pitchFamily="2" charset="0"/>
                <a:cs typeface="Roboto Condensed Light" pitchFamily="2" charset="0"/>
              </a:rPr>
              <a:t> </a:t>
            </a:r>
            <a:r>
              <a:rPr lang="uk-UA" sz="1200" smtClean="0">
                <a:solidFill>
                  <a:schemeClr val="bg1"/>
                </a:solidFill>
                <a:latin typeface="Roboto Condensed Light" pitchFamily="2" charset="0"/>
                <a:ea typeface="Roboto Condensed Light" pitchFamily="2" charset="0"/>
                <a:cs typeface="Roboto Condensed Light" pitchFamily="2" charset="0"/>
              </a:rPr>
              <a:t>О.</a:t>
            </a:r>
            <a:r>
              <a:rPr lang="ru-RU" sz="1200" smtClean="0">
                <a:solidFill>
                  <a:schemeClr val="bg1"/>
                </a:solidFill>
                <a:latin typeface="Roboto Condensed Light" pitchFamily="2" charset="0"/>
                <a:ea typeface="Roboto Condensed Light" pitchFamily="2" charset="0"/>
                <a:cs typeface="Roboto Condensed Light" pitchFamily="2" charset="0"/>
              </a:rPr>
              <a:t> </a:t>
            </a:r>
            <a:r>
              <a:rPr lang="uk-UA" sz="1200" smtClean="0">
                <a:solidFill>
                  <a:schemeClr val="bg1"/>
                </a:solidFill>
                <a:latin typeface="Roboto Condensed Light" pitchFamily="2" charset="0"/>
                <a:ea typeface="Roboto Condensed Light" pitchFamily="2" charset="0"/>
                <a:cs typeface="Roboto Condensed Light" pitchFamily="2" charset="0"/>
              </a:rPr>
              <a:t>М. за пп. «с» п. 3 та п. 1 ст. 6, пп. «d» пп. 3 та п. 1 ст. 6 Конвенції; </a:t>
            </a:r>
          </a:p>
          <a:p>
            <a:pPr lvl="1" algn="just">
              <a:lnSpc>
                <a:spcPct val="70000"/>
              </a:lnSpc>
            </a:pPr>
            <a:r>
              <a:rPr lang="uk-UA" sz="1200" smtClean="0">
                <a:solidFill>
                  <a:schemeClr val="bg1"/>
                </a:solidFill>
                <a:latin typeface="Roboto Condensed Light" pitchFamily="2" charset="0"/>
                <a:ea typeface="Roboto Condensed Light" pitchFamily="2" charset="0"/>
                <a:cs typeface="Roboto Condensed Light" pitchFamily="2" charset="0"/>
              </a:rPr>
              <a:t>Сітневського</a:t>
            </a:r>
            <a:r>
              <a:rPr lang="ru-RU" sz="1200" smtClean="0">
                <a:solidFill>
                  <a:schemeClr val="bg1"/>
                </a:solidFill>
                <a:latin typeface="Roboto Condensed Light" pitchFamily="2" charset="0"/>
                <a:ea typeface="Roboto Condensed Light" pitchFamily="2" charset="0"/>
                <a:cs typeface="Roboto Condensed Light" pitchFamily="2" charset="0"/>
              </a:rPr>
              <a:t> </a:t>
            </a:r>
            <a:r>
              <a:rPr lang="uk-UA" sz="1200" smtClean="0">
                <a:solidFill>
                  <a:schemeClr val="bg1"/>
                </a:solidFill>
                <a:latin typeface="Roboto Condensed Light" pitchFamily="2" charset="0"/>
                <a:ea typeface="Roboto Condensed Light" pitchFamily="2" charset="0"/>
                <a:cs typeface="Roboto Condensed Light" pitchFamily="2" charset="0"/>
              </a:rPr>
              <a:t>О.</a:t>
            </a:r>
            <a:r>
              <a:rPr lang="ru-RU" sz="1200" smtClean="0">
                <a:solidFill>
                  <a:schemeClr val="bg1"/>
                </a:solidFill>
                <a:latin typeface="Roboto Condensed Light" pitchFamily="2" charset="0"/>
                <a:ea typeface="Roboto Condensed Light" pitchFamily="2" charset="0"/>
                <a:cs typeface="Roboto Condensed Light" pitchFamily="2" charset="0"/>
              </a:rPr>
              <a:t> </a:t>
            </a:r>
            <a:r>
              <a:rPr lang="uk-UA" sz="1200" smtClean="0">
                <a:solidFill>
                  <a:schemeClr val="bg1"/>
                </a:solidFill>
                <a:latin typeface="Roboto Condensed Light" pitchFamily="2" charset="0"/>
                <a:ea typeface="Roboto Condensed Light" pitchFamily="2" charset="0"/>
                <a:cs typeface="Roboto Condensed Light" pitchFamily="2" charset="0"/>
              </a:rPr>
              <a:t>М. та Чайковського В. В. за пп. 3 та п. 1 ст. 6 Конвенції у зв’язку з допустимістю неперевірених свідчень;</a:t>
            </a:r>
          </a:p>
          <a:p>
            <a:pPr lvl="1" algn="just">
              <a:lnSpc>
                <a:spcPct val="70000"/>
              </a:lnSpc>
            </a:pPr>
            <a:r>
              <a:rPr lang="uk-UA" sz="1200" smtClean="0">
                <a:solidFill>
                  <a:schemeClr val="bg1"/>
                </a:solidFill>
                <a:latin typeface="Roboto Condensed Light" pitchFamily="2" charset="0"/>
                <a:ea typeface="Roboto Condensed Light" pitchFamily="2" charset="0"/>
                <a:cs typeface="Roboto Condensed Light" pitchFamily="2" charset="0"/>
              </a:rPr>
              <a:t>Закшевського В. В. зв п. 4 ст.5 Конвенції у зв’язку з відсутністю ефективної процедури судового перегляду законності досудового тримання заявника під вартою після 7 березня 2002 року, а також під час судового розгляду;</a:t>
            </a:r>
            <a:r>
              <a:rPr lang="ru-RU" sz="1200" smtClean="0">
                <a:solidFill>
                  <a:schemeClr val="bg1"/>
                </a:solidFill>
                <a:latin typeface="Roboto Condensed Light" pitchFamily="2" charset="0"/>
                <a:ea typeface="Roboto Condensed Light" pitchFamily="2" charset="0"/>
                <a:cs typeface="Roboto Condensed Light" pitchFamily="2" charset="0"/>
              </a:rPr>
              <a:t> </a:t>
            </a:r>
            <a:r>
              <a:rPr lang="uk-UA" sz="1200" smtClean="0">
                <a:solidFill>
                  <a:schemeClr val="bg1"/>
                </a:solidFill>
                <a:latin typeface="Roboto Condensed Light" pitchFamily="2" charset="0"/>
                <a:ea typeface="Roboto Condensed Light" pitchFamily="2" charset="0"/>
                <a:cs typeface="Roboto Condensed Light" pitchFamily="2" charset="0"/>
              </a:rPr>
              <a:t>підпункту «с» пункту 3 статті 6 Конвенції у поєднанні з пунктом 1 статті 6 Конвенції.</a:t>
            </a:r>
          </a:p>
          <a:p>
            <a:pPr lvl="1" algn="just">
              <a:lnSpc>
                <a:spcPct val="70000"/>
              </a:lnSpc>
              <a:buFont typeface="Arial" charset="0"/>
              <a:buNone/>
            </a:pPr>
            <a:endParaRPr lang="uk-UA" sz="1200" smtClean="0">
              <a:solidFill>
                <a:schemeClr val="bg1"/>
              </a:solidFill>
              <a:latin typeface="Roboto Condensed Light" pitchFamily="2" charset="0"/>
              <a:ea typeface="Roboto Condensed Light" pitchFamily="2" charset="0"/>
              <a:cs typeface="Roboto Condensed Light" pitchFamily="2" charset="0"/>
            </a:endParaRPr>
          </a:p>
          <a:p>
            <a:pPr lvl="1" algn="just">
              <a:lnSpc>
                <a:spcPct val="94000"/>
              </a:lnSpc>
              <a:spcBef>
                <a:spcPct val="0"/>
              </a:spcBef>
            </a:pPr>
            <a:r>
              <a:rPr lang="uk-UA" sz="2000" smtClean="0">
                <a:solidFill>
                  <a:schemeClr val="bg1"/>
                </a:solidFill>
                <a:latin typeface="Roboto Condensed Light" pitchFamily="2" charset="0"/>
                <a:ea typeface="Roboto Condensed Light" pitchFamily="2" charset="0"/>
                <a:cs typeface="Roboto Condensed Light" pitchFamily="2" charset="0"/>
              </a:rPr>
              <a:t>ВП ВС скасувала вирок та ухвалу суду касаційної інстанції частково в частині засудження окремо кожного із заявників за окремими епізодами злочинної діяльності і в цій частині направила справу на новий судовий розгляд, доручивши Донецькому апеляційному суду визначити підсудність справи за конкретним місцевим судом. Окрім того Сітневський О.</a:t>
            </a:r>
            <a:r>
              <a:rPr lang="ru-RU" sz="2000" smtClean="0">
                <a:solidFill>
                  <a:schemeClr val="bg1"/>
                </a:solidFill>
                <a:latin typeface="Roboto Condensed Light" pitchFamily="2" charset="0"/>
                <a:ea typeface="Roboto Condensed Light" pitchFamily="2" charset="0"/>
                <a:cs typeface="Roboto Condensed Light" pitchFamily="2" charset="0"/>
              </a:rPr>
              <a:t> </a:t>
            </a:r>
            <a:r>
              <a:rPr lang="uk-UA" sz="2000" smtClean="0">
                <a:solidFill>
                  <a:schemeClr val="bg1"/>
                </a:solidFill>
                <a:latin typeface="Roboto Condensed Light" pitchFamily="2" charset="0"/>
                <a:ea typeface="Roboto Condensed Light" pitchFamily="2" charset="0"/>
                <a:cs typeface="Roboto Condensed Light" pitchFamily="2" charset="0"/>
              </a:rPr>
              <a:t>М. та Закшевський В. В. звільнені з-під варти в залі суду у зв’язку з відбуттям покарання (постанова від 17.04.2019 у справі № 1-23/05)</a:t>
            </a:r>
            <a:endParaRPr lang="ru-RU" sz="2000" smtClean="0">
              <a:solidFill>
                <a:schemeClr val="bg1"/>
              </a:solidFill>
              <a:latin typeface="Roboto Condensed Light" pitchFamily="2" charset="0"/>
              <a:ea typeface="Roboto Condensed Light" pitchFamily="2" charset="0"/>
              <a:cs typeface="Roboto Condensed Light" pitchFamily="2" charset="0"/>
            </a:endParaRPr>
          </a:p>
        </p:txBody>
      </p:sp>
      <p:pic>
        <p:nvPicPr>
          <p:cNvPr id="7" name="Рисунок 6" descr="DSC_3234.JPG">
            <a:extLst>
              <a:ext uri="{FF2B5EF4-FFF2-40B4-BE49-F238E27FC236}"/>
            </a:extLst>
          </p:cNvPr>
          <p:cNvPicPr>
            <a:picLocks noChangeAspect="1"/>
          </p:cNvPicPr>
          <p:nvPr/>
        </p:nvPicPr>
        <p:blipFill>
          <a:blip r:embed="rId3"/>
          <a:stretch>
            <a:fillRect/>
          </a:stretch>
        </p:blipFill>
        <p:spPr>
          <a:xfrm>
            <a:off x="7124556" y="1455668"/>
            <a:ext cx="2928223" cy="5205730"/>
          </a:xfrm>
          <a:prstGeom prst="rect">
            <a:avLst/>
          </a:prstGeom>
          <a:ln>
            <a:noFill/>
          </a:ln>
          <a:effectLst>
            <a:softEdge rad="112500"/>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454025" y="376238"/>
            <a:ext cx="9809163"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розгляд щодо суті 88 </a:t>
            </a:r>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проваджень</a:t>
            </a:r>
          </a:p>
        </p:txBody>
      </p:sp>
      <p:sp>
        <p:nvSpPr>
          <p:cNvPr id="56323" name="Text Placeholder 3"/>
          <p:cNvSpPr>
            <a:spLocks noGrp="1" noChangeArrowheads="1"/>
          </p:cNvSpPr>
          <p:nvPr>
            <p:ph type="body" sz="quarter" idx="13"/>
          </p:nvPr>
        </p:nvSpPr>
        <p:spPr>
          <a:xfrm>
            <a:off x="1793875" y="6661150"/>
            <a:ext cx="8091488" cy="4508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56324" name="Slide Number Placeholder 4"/>
          <p:cNvSpPr>
            <a:spLocks noGrp="1"/>
          </p:cNvSpPr>
          <p:nvPr>
            <p:ph type="sldNum" sz="quarter" idx="15"/>
          </p:nvPr>
        </p:nvSpPr>
        <p:spPr bwMode="auto">
          <a:noFill/>
          <a:ln>
            <a:miter lim="800000"/>
            <a:headEnd/>
            <a:tailEnd/>
          </a:ln>
        </p:spPr>
        <p:txBody>
          <a:bodyPr/>
          <a:lstStyle/>
          <a:p>
            <a:fld id="{11E69DF9-BA2C-49EA-94C5-D8F66DA9518D}" type="slidenum">
              <a:rPr lang="en-US" altLang="ru-RU" smtClean="0"/>
              <a:pPr/>
              <a:t>38</a:t>
            </a:fld>
            <a:endParaRPr lang="en-US" altLang="ru-RU" smtClean="0"/>
          </a:p>
        </p:txBody>
      </p:sp>
      <p:sp>
        <p:nvSpPr>
          <p:cNvPr id="56325" name="Текст 5"/>
          <p:cNvSpPr txBox="1">
            <a:spLocks/>
          </p:cNvSpPr>
          <p:nvPr/>
        </p:nvSpPr>
        <p:spPr bwMode="auto">
          <a:xfrm>
            <a:off x="454025" y="1206500"/>
            <a:ext cx="9591675" cy="4992688"/>
          </a:xfrm>
          <a:prstGeom prst="rect">
            <a:avLst/>
          </a:prstGeom>
          <a:noFill/>
          <a:ln w="9525">
            <a:noFill/>
            <a:miter lim="800000"/>
            <a:headEnd/>
            <a:tailEnd/>
          </a:ln>
        </p:spPr>
        <p:txBody>
          <a:bodyPr/>
          <a:lstStyle/>
          <a:p>
            <a:pPr marL="250825" indent="-250825" defTabSz="1008063" eaLnBrk="1" hangingPunct="1">
              <a:lnSpc>
                <a:spcPct val="80000"/>
              </a:lnSpc>
              <a:spcBef>
                <a:spcPts val="550"/>
              </a:spcBef>
              <a:buFont typeface="Arial" charset="0"/>
              <a:buChar char="•"/>
            </a:pPr>
            <a:r>
              <a:rPr lang="uk-UA" altLang="ru-RU" sz="2400" b="1" u="sng">
                <a:solidFill>
                  <a:schemeClr val="bg1"/>
                </a:solidFill>
                <a:latin typeface="Roboto Condensed Light" pitchFamily="2" charset="0"/>
              </a:rPr>
              <a:t>Відмовили у задоволенні – 45:</a:t>
            </a:r>
          </a:p>
          <a:p>
            <a:pPr marL="250825" indent="-250825" defTabSz="1008063" eaLnBrk="1" hangingPunct="1">
              <a:lnSpc>
                <a:spcPct val="80000"/>
              </a:lnSpc>
              <a:spcBef>
                <a:spcPts val="550"/>
              </a:spcBef>
              <a:buFont typeface="Arial" charset="0"/>
              <a:buChar char="•"/>
            </a:pPr>
            <a:endParaRPr lang="uk-UA" altLang="ru-RU" sz="2400">
              <a:solidFill>
                <a:schemeClr val="bg1"/>
              </a:solidFill>
              <a:latin typeface="Roboto Condensed Light" pitchFamily="2" charset="0"/>
            </a:endParaRPr>
          </a:p>
          <a:p>
            <a:pPr marL="755650" lvl="1" indent="-250825" defTabSz="1008063" eaLnBrk="1" hangingPunct="1">
              <a:lnSpc>
                <a:spcPct val="80000"/>
              </a:lnSpc>
              <a:spcBef>
                <a:spcPts val="550"/>
              </a:spcBef>
              <a:buFont typeface="Arial" charset="0"/>
              <a:buChar char="•"/>
            </a:pPr>
            <a:r>
              <a:rPr lang="uk-UA" altLang="ru-RU" sz="2400" b="1">
                <a:solidFill>
                  <a:schemeClr val="bg1"/>
                </a:solidFill>
                <a:latin typeface="Roboto Condensed Light" pitchFamily="2" charset="0"/>
              </a:rPr>
              <a:t>Адміністративна – 16:</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Burmych and </a:t>
            </a:r>
            <a:r>
              <a:rPr lang="en-US" altLang="ru-RU" sz="2400" i="1">
                <a:solidFill>
                  <a:schemeClr val="bg1"/>
                </a:solidFill>
                <a:latin typeface="Roboto Condensed Light" pitchFamily="2" charset="0"/>
              </a:rPr>
              <a:t>O</a:t>
            </a:r>
            <a:r>
              <a:rPr lang="uk-UA" altLang="ru-RU" sz="2400" i="1">
                <a:solidFill>
                  <a:schemeClr val="bg1"/>
                </a:solidFill>
                <a:latin typeface="Roboto Condensed Light" pitchFamily="2" charset="0"/>
              </a:rPr>
              <a:t>thers v. Ukraine</a:t>
            </a:r>
            <a:r>
              <a:rPr lang="uk-UA" altLang="ru-RU" sz="2400">
                <a:solidFill>
                  <a:schemeClr val="bg1"/>
                </a:solidFill>
                <a:latin typeface="Roboto Condensed Light" pitchFamily="2" charset="0"/>
              </a:rPr>
              <a:t>» (заява № 46852/13 та ін.) від 12.10.2017 – 11;</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Chukanov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16108/03 та ін.) від 08.12.2016;</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Dyachenko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26417/08 та ін.) від 06.07.2017;</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Krasnyakovy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3011/06 та ін.) від 14.12.2017;</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Grytsenko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56576/08 та ін.) від 22.02.2018;</a:t>
            </a:r>
          </a:p>
          <a:p>
            <a:pPr marL="1252538" lvl="2" indent="-250825" defTabSz="1008063" eaLnBrk="1" hangingPunct="1">
              <a:lnSpc>
                <a:spcPct val="80000"/>
              </a:lnSpc>
              <a:spcBef>
                <a:spcPts val="550"/>
              </a:spcBef>
              <a:buFont typeface="Arial" charset="0"/>
              <a:buChar char="•"/>
            </a:pPr>
            <a:r>
              <a:rPr lang="uk-UA" altLang="ru-RU" sz="2400" i="1">
                <a:solidFill>
                  <a:schemeClr val="bg1"/>
                </a:solidFill>
                <a:latin typeface="Roboto Condensed Light" pitchFamily="2" charset="0"/>
              </a:rPr>
              <a:t>«Ashayev and Others v. Ukraine</a:t>
            </a:r>
            <a:r>
              <a:rPr lang="uk-UA" altLang="ru-RU" sz="2400">
                <a:solidFill>
                  <a:schemeClr val="bg1"/>
                </a:solidFill>
                <a:latin typeface="Roboto Condensed Light" pitchFamily="2" charset="0"/>
              </a:rPr>
              <a:t>» (заява № 24329/08 та ін.) від  14.06.2018.</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454025" y="376238"/>
            <a:ext cx="9809163"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розгляд щодо суті 88 </a:t>
            </a:r>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проваджень</a:t>
            </a:r>
          </a:p>
        </p:txBody>
      </p:sp>
      <p:sp>
        <p:nvSpPr>
          <p:cNvPr id="57347" name="Text Placeholder 3"/>
          <p:cNvSpPr>
            <a:spLocks noGrp="1" noChangeArrowheads="1"/>
          </p:cNvSpPr>
          <p:nvPr>
            <p:ph type="body" sz="quarter" idx="13"/>
          </p:nvPr>
        </p:nvSpPr>
        <p:spPr>
          <a:xfrm>
            <a:off x="1793875" y="6661150"/>
            <a:ext cx="8091488" cy="4508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57348" name="Slide Number Placeholder 4"/>
          <p:cNvSpPr>
            <a:spLocks noGrp="1"/>
          </p:cNvSpPr>
          <p:nvPr>
            <p:ph type="sldNum" sz="quarter" idx="15"/>
          </p:nvPr>
        </p:nvSpPr>
        <p:spPr bwMode="auto">
          <a:noFill/>
          <a:ln>
            <a:miter lim="800000"/>
            <a:headEnd/>
            <a:tailEnd/>
          </a:ln>
        </p:spPr>
        <p:txBody>
          <a:bodyPr/>
          <a:lstStyle/>
          <a:p>
            <a:fld id="{AF86353C-AE61-4705-A031-96F1F213C200}" type="slidenum">
              <a:rPr lang="en-US" altLang="ru-RU" smtClean="0"/>
              <a:pPr/>
              <a:t>39</a:t>
            </a:fld>
            <a:endParaRPr lang="en-US" altLang="ru-RU" smtClean="0"/>
          </a:p>
        </p:txBody>
      </p:sp>
      <p:sp>
        <p:nvSpPr>
          <p:cNvPr id="57349" name="Текст 5"/>
          <p:cNvSpPr txBox="1">
            <a:spLocks/>
          </p:cNvSpPr>
          <p:nvPr/>
        </p:nvSpPr>
        <p:spPr bwMode="auto">
          <a:xfrm>
            <a:off x="454025" y="1206500"/>
            <a:ext cx="9591675" cy="4992688"/>
          </a:xfrm>
          <a:prstGeom prst="rect">
            <a:avLst/>
          </a:prstGeom>
          <a:noFill/>
          <a:ln w="9525">
            <a:noFill/>
            <a:miter lim="800000"/>
            <a:headEnd/>
            <a:tailEnd/>
          </a:ln>
        </p:spPr>
        <p:txBody>
          <a:bodyPr/>
          <a:lstStyle/>
          <a:p>
            <a:pPr marL="250825" indent="-250825" defTabSz="1008063" eaLnBrk="1" hangingPunct="1">
              <a:lnSpc>
                <a:spcPct val="80000"/>
              </a:lnSpc>
              <a:spcBef>
                <a:spcPts val="550"/>
              </a:spcBef>
              <a:buFont typeface="Arial" charset="0"/>
              <a:buChar char="•"/>
            </a:pPr>
            <a:r>
              <a:rPr lang="uk-UA" altLang="ru-RU" sz="2400" b="1" u="sng">
                <a:solidFill>
                  <a:schemeClr val="bg1"/>
                </a:solidFill>
                <a:latin typeface="Roboto Condensed Light" pitchFamily="2" charset="0"/>
              </a:rPr>
              <a:t>Відмовили у задоволенні – 45:</a:t>
            </a:r>
          </a:p>
          <a:p>
            <a:pPr marL="250825" indent="-250825" defTabSz="1008063" eaLnBrk="1" hangingPunct="1">
              <a:lnSpc>
                <a:spcPct val="80000"/>
              </a:lnSpc>
              <a:spcBef>
                <a:spcPts val="550"/>
              </a:spcBef>
              <a:buFont typeface="Arial" charset="0"/>
              <a:buChar char="•"/>
            </a:pPr>
            <a:endParaRPr lang="uk-UA" altLang="ru-RU" sz="2400">
              <a:solidFill>
                <a:schemeClr val="bg1"/>
              </a:solidFill>
              <a:latin typeface="Roboto Condensed Light" pitchFamily="2" charset="0"/>
            </a:endParaRPr>
          </a:p>
          <a:p>
            <a:pPr marL="755650" lvl="1" indent="-250825" defTabSz="1008063" eaLnBrk="1" hangingPunct="1">
              <a:lnSpc>
                <a:spcPct val="80000"/>
              </a:lnSpc>
              <a:spcBef>
                <a:spcPts val="550"/>
              </a:spcBef>
              <a:buFont typeface="Arial" charset="0"/>
              <a:buChar char="•"/>
            </a:pPr>
            <a:r>
              <a:rPr lang="uk-UA" altLang="ru-RU" sz="2400" b="1">
                <a:solidFill>
                  <a:schemeClr val="bg1"/>
                </a:solidFill>
                <a:latin typeface="Roboto Condensed Light" pitchFamily="2" charset="0"/>
              </a:rPr>
              <a:t>Цивільна – 19</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Burmych and </a:t>
            </a:r>
            <a:r>
              <a:rPr lang="en-US" altLang="ru-RU" sz="2400" i="1">
                <a:solidFill>
                  <a:schemeClr val="bg1"/>
                </a:solidFill>
                <a:latin typeface="Roboto Condensed Light" pitchFamily="2" charset="0"/>
              </a:rPr>
              <a:t>O</a:t>
            </a:r>
            <a:r>
              <a:rPr lang="uk-UA" altLang="ru-RU" sz="2400" i="1">
                <a:solidFill>
                  <a:schemeClr val="bg1"/>
                </a:solidFill>
                <a:latin typeface="Roboto Condensed Light" pitchFamily="2" charset="0"/>
              </a:rPr>
              <a:t>thers v. Ukraine</a:t>
            </a:r>
            <a:r>
              <a:rPr lang="uk-UA" altLang="ru-RU" sz="2400">
                <a:solidFill>
                  <a:schemeClr val="bg1"/>
                </a:solidFill>
                <a:latin typeface="Roboto Condensed Light" pitchFamily="2" charset="0"/>
              </a:rPr>
              <a:t>» (заява № 46852/13 та ін.) від 12.10.2017 – </a:t>
            </a:r>
            <a:r>
              <a:rPr lang="uk-UA" altLang="ru-RU" sz="2400" b="1">
                <a:solidFill>
                  <a:schemeClr val="bg1"/>
                </a:solidFill>
                <a:latin typeface="Roboto Condensed Light" pitchFamily="2" charset="0"/>
              </a:rPr>
              <a:t>14</a:t>
            </a:r>
            <a:r>
              <a:rPr lang="uk-UA" altLang="ru-RU" sz="2400">
                <a:solidFill>
                  <a:schemeClr val="bg1"/>
                </a:solidFill>
                <a:latin typeface="Roboto Condensed Light" pitchFamily="2" charset="0"/>
              </a:rPr>
              <a:t>;</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Yantsev and </a:t>
            </a:r>
            <a:r>
              <a:rPr lang="en-US" altLang="ru-RU" sz="2400" i="1">
                <a:solidFill>
                  <a:schemeClr val="bg1"/>
                </a:solidFill>
                <a:latin typeface="Roboto Condensed Light" pitchFamily="2" charset="0"/>
              </a:rPr>
              <a:t>O</a:t>
            </a:r>
            <a:r>
              <a:rPr lang="uk-UA" altLang="ru-RU" sz="2400" i="1">
                <a:solidFill>
                  <a:schemeClr val="bg1"/>
                </a:solidFill>
                <a:latin typeface="Roboto Condensed Light" pitchFamily="2" charset="0"/>
              </a:rPr>
              <a:t>thers v. Ukraine» </a:t>
            </a:r>
            <a:r>
              <a:rPr lang="uk-UA" altLang="ru-RU" sz="2400">
                <a:solidFill>
                  <a:schemeClr val="bg1"/>
                </a:solidFill>
                <a:latin typeface="Roboto Condensed Light" pitchFamily="2" charset="0"/>
              </a:rPr>
              <a:t>(заяви № 47247/09, № 4764/13 і № 73560/14) від 02.03.2017;</a:t>
            </a:r>
          </a:p>
          <a:p>
            <a:pPr marL="1252538" lvl="2" indent="-250825" defTabSz="1008063" eaLnBrk="1" hangingPunct="1">
              <a:lnSpc>
                <a:spcPct val="80000"/>
              </a:lnSpc>
              <a:spcBef>
                <a:spcPts val="550"/>
              </a:spcBef>
              <a:buFont typeface="Arial" charset="0"/>
              <a:buChar char="•"/>
            </a:pPr>
            <a:r>
              <a:rPr lang="uk-UA" altLang="ru-RU" sz="2400" i="1">
                <a:solidFill>
                  <a:schemeClr val="bg1"/>
                </a:solidFill>
                <a:latin typeface="Roboto Condensed Light" pitchFamily="2" charset="0"/>
              </a:rPr>
              <a:t>«</a:t>
            </a:r>
            <a:r>
              <a:rPr lang="en-US" altLang="ru-RU" sz="2400" i="1">
                <a:solidFill>
                  <a:schemeClr val="bg1"/>
                </a:solidFill>
                <a:latin typeface="Roboto Condensed Light" pitchFamily="2" charset="0"/>
              </a:rPr>
              <a:t>Chukanov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i="1">
                <a:solidFill>
                  <a:schemeClr val="bg1"/>
                </a:solidFill>
                <a:latin typeface="Roboto Condensed Light" pitchFamily="2" charset="0"/>
              </a:rPr>
              <a:t>» </a:t>
            </a:r>
            <a:r>
              <a:rPr lang="uk-UA" altLang="ru-RU" sz="2400">
                <a:solidFill>
                  <a:schemeClr val="bg1"/>
                </a:solidFill>
                <a:latin typeface="Roboto Condensed Light" pitchFamily="2" charset="0"/>
              </a:rPr>
              <a:t>(заява № 16108/03 та ін.) від 08.12.2016 – </a:t>
            </a:r>
            <a:r>
              <a:rPr lang="uk-UA" altLang="ru-RU" sz="2400" b="1">
                <a:solidFill>
                  <a:schemeClr val="bg1"/>
                </a:solidFill>
                <a:latin typeface="Roboto Condensed Light" pitchFamily="2" charset="0"/>
              </a:rPr>
              <a:t>2</a:t>
            </a:r>
            <a:r>
              <a:rPr lang="uk-UA" altLang="ru-RU" sz="2400" i="1">
                <a:solidFill>
                  <a:schemeClr val="bg1"/>
                </a:solidFill>
                <a:latin typeface="Roboto Condensed Light" pitchFamily="2" charset="0"/>
              </a:rPr>
              <a:t>;</a:t>
            </a:r>
          </a:p>
          <a:p>
            <a:pPr marL="1252538" lvl="2" indent="-250825" defTabSz="1008063" eaLnBrk="1" hangingPunct="1">
              <a:lnSpc>
                <a:spcPct val="80000"/>
              </a:lnSpc>
              <a:spcBef>
                <a:spcPts val="550"/>
              </a:spcBef>
              <a:buFont typeface="Arial" charset="0"/>
              <a:buChar char="•"/>
            </a:pPr>
            <a:r>
              <a:rPr lang="uk-UA" altLang="ru-RU" sz="2400" i="1">
                <a:solidFill>
                  <a:schemeClr val="bg1"/>
                </a:solidFill>
                <a:latin typeface="Roboto Condensed Light" pitchFamily="2" charset="0"/>
              </a:rPr>
              <a:t>«Kovalenko and Others v. Ukraine» </a:t>
            </a:r>
            <a:r>
              <a:rPr lang="uk-UA" altLang="ru-RU" sz="2400">
                <a:solidFill>
                  <a:schemeClr val="bg1"/>
                </a:solidFill>
                <a:latin typeface="Roboto Condensed Light" pitchFamily="2" charset="0"/>
              </a:rPr>
              <a:t>(заява № 42466/10 та ін.) від 03.05.2018;</a:t>
            </a:r>
          </a:p>
          <a:p>
            <a:pPr marL="1252538" lvl="2" indent="-250825" defTabSz="1008063" eaLnBrk="1" hangingPunct="1">
              <a:lnSpc>
                <a:spcPct val="80000"/>
              </a:lnSpc>
              <a:spcBef>
                <a:spcPts val="550"/>
              </a:spcBef>
              <a:buFont typeface="Arial" charset="0"/>
              <a:buChar char="•"/>
            </a:pPr>
            <a:r>
              <a:rPr lang="uk-UA" sz="2400" i="1">
                <a:solidFill>
                  <a:schemeClr val="bg1"/>
                </a:solidFill>
                <a:latin typeface="Roboto Condensed Light" pitchFamily="2" charset="0"/>
              </a:rPr>
              <a:t>«Litvinyuk v. Ukraine</a:t>
            </a:r>
            <a:r>
              <a:rPr lang="uk-UA" sz="2400">
                <a:solidFill>
                  <a:schemeClr val="bg1"/>
                </a:solidFill>
                <a:latin typeface="Roboto Condensed Light" pitchFamily="2" charset="0"/>
              </a:rPr>
              <a:t>» (заява № 9724/03) від 01.02.2007 року; (заява № 55109/08) від 01.03.2018 року.</a:t>
            </a:r>
            <a:endParaRPr lang="uk-UA" altLang="ru-RU" sz="2400" i="1">
              <a:solidFill>
                <a:schemeClr val="bg1"/>
              </a:solidFill>
              <a:latin typeface="Roboto Condensed Light"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1507"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1508" name="Місце для номера слайда 4"/>
          <p:cNvSpPr>
            <a:spLocks noGrp="1"/>
          </p:cNvSpPr>
          <p:nvPr>
            <p:ph type="sldNum" sz="quarter" idx="15"/>
          </p:nvPr>
        </p:nvSpPr>
        <p:spPr bwMode="auto">
          <a:noFill/>
          <a:ln>
            <a:miter lim="800000"/>
            <a:headEnd/>
            <a:tailEnd/>
          </a:ln>
        </p:spPr>
        <p:txBody>
          <a:bodyPr/>
          <a:lstStyle/>
          <a:p>
            <a:fld id="{1742BF6E-CA00-475E-A072-E4ACCA83D7E8}" type="slidenum">
              <a:rPr lang="en-US" altLang="ru-RU" smtClean="0"/>
              <a:pPr/>
              <a:t>4</a:t>
            </a:fld>
            <a:endParaRPr lang="en-US" altLang="ru-RU" smtClean="0"/>
          </a:p>
        </p:txBody>
      </p:sp>
      <p:sp>
        <p:nvSpPr>
          <p:cNvPr id="21509"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Ст. 321 ГПК – строки!</a:t>
            </a:r>
          </a:p>
          <a:p>
            <a:pPr algn="just" eaLnBrk="1" hangingPunct="1">
              <a:lnSpc>
                <a:spcPct val="80000"/>
              </a:lnSpc>
              <a:spcBef>
                <a:spcPts val="550"/>
              </a:spcBef>
              <a:buFont typeface="Arial" charset="0"/>
              <a:buNone/>
            </a:pPr>
            <a:endParaRPr lang="ru-RU" sz="24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pPr>
            <a:r>
              <a:rPr lang="ru-RU" sz="2400" smtClean="0">
                <a:latin typeface="Roboto Condensed Light" pitchFamily="2" charset="0"/>
                <a:ea typeface="Roboto Condensed Light" pitchFamily="2" charset="0"/>
                <a:cs typeface="Roboto Condensed Light" pitchFamily="2" charset="0"/>
              </a:rPr>
              <a:t>Заяву про перегляд судового рішення за виключними обставинами може бути подано особою, на користь якої постановлено рішення міжнародною судовою установою, юрисдикція якої визнана Україною, </a:t>
            </a:r>
            <a:r>
              <a:rPr lang="ru-RU" sz="2400" smtClean="0">
                <a:solidFill>
                  <a:srgbClr val="FF0000"/>
                </a:solidFill>
                <a:latin typeface="Roboto Condensed Light" pitchFamily="2" charset="0"/>
                <a:ea typeface="Roboto Condensed Light" pitchFamily="2" charset="0"/>
                <a:cs typeface="Roboto Condensed Light" pitchFamily="2" charset="0"/>
              </a:rPr>
              <a:t>не пізніше тридцяти днів з дня, коли така особа дізналася або могла дізнатися про набуття цим рішенням статусу остаточного;</a:t>
            </a:r>
          </a:p>
          <a:p>
            <a:pPr>
              <a:spcBef>
                <a:spcPct val="0"/>
              </a:spcBef>
            </a:pPr>
            <a:r>
              <a:rPr lang="uk-UA" sz="2400" smtClean="0">
                <a:latin typeface="Roboto Condensed Light" pitchFamily="2" charset="0"/>
                <a:ea typeface="Roboto Condensed Light" pitchFamily="2" charset="0"/>
                <a:cs typeface="Roboto Condensed Light" pitchFamily="2" charset="0"/>
              </a:rPr>
              <a:t>Строк може бути поновлений на підставі мотивоаного клопотання (див. ухвалу ВП ВС від </a:t>
            </a:r>
            <a:r>
              <a:rPr lang="ru-RU" sz="2400" smtClean="0">
                <a:latin typeface="Roboto Condensed Light" pitchFamily="2" charset="0"/>
                <a:ea typeface="Roboto Condensed Light" pitchFamily="2" charset="0"/>
                <a:cs typeface="Roboto Condensed Light" pitchFamily="2" charset="0"/>
              </a:rPr>
              <a:t>28 лютого 2018 року у  справі № 1/161)</a:t>
            </a:r>
          </a:p>
          <a:p>
            <a:pPr algn="just" eaLnBrk="1" hangingPunct="1">
              <a:lnSpc>
                <a:spcPct val="80000"/>
              </a:lnSpc>
              <a:spcBef>
                <a:spcPts val="550"/>
              </a:spcBef>
            </a:pPr>
            <a:endParaRPr lang="ru-RU" sz="2400" smtClean="0">
              <a:solidFill>
                <a:srgbClr val="FF0000"/>
              </a:solidFill>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pPr>
            <a:r>
              <a:rPr lang="ru-RU" sz="2400" smtClean="0">
                <a:latin typeface="Roboto Condensed Light" pitchFamily="2" charset="0"/>
                <a:ea typeface="Roboto Condensed Light" pitchFamily="2" charset="0"/>
                <a:cs typeface="Roboto Condensed Light" pitchFamily="2" charset="0"/>
              </a:rPr>
              <a:t>Заява про перегляд судового рішення за нововиявленими або виключними обставинами може бути подана </a:t>
            </a:r>
            <a:r>
              <a:rPr lang="ru-RU" sz="2400" smtClean="0">
                <a:solidFill>
                  <a:srgbClr val="FF0000"/>
                </a:solidFill>
                <a:latin typeface="Roboto Condensed Light" pitchFamily="2" charset="0"/>
                <a:ea typeface="Roboto Condensed Light" pitchFamily="2" charset="0"/>
                <a:cs typeface="Roboto Condensed Light" pitchFamily="2" charset="0"/>
              </a:rPr>
              <a:t>не пізніше десяти років з дня набрання таким судовим рішенням законної сили. </a:t>
            </a:r>
          </a:p>
          <a:p>
            <a:pPr>
              <a:spcBef>
                <a:spcPct val="0"/>
              </a:spcBef>
            </a:pPr>
            <a:r>
              <a:rPr lang="ru-RU" sz="2400" smtClean="0">
                <a:solidFill>
                  <a:srgbClr val="FF0000"/>
                </a:solidFill>
                <a:latin typeface="Roboto Condensed Light" pitchFamily="2" charset="0"/>
                <a:ea typeface="Roboto Condensed Light" pitchFamily="2" charset="0"/>
                <a:cs typeface="Roboto Condensed Light" pitchFamily="2" charset="0"/>
              </a:rPr>
              <a:t>УВАГА: </a:t>
            </a:r>
            <a:r>
              <a:rPr lang="ru-RU" sz="2400" smtClean="0">
                <a:latin typeface="Roboto Condensed Light" pitchFamily="2" charset="0"/>
                <a:ea typeface="Roboto Condensed Light" pitchFamily="2" charset="0"/>
                <a:cs typeface="Roboto Condensed Light" pitchFamily="2" charset="0"/>
              </a:rPr>
              <a:t>Цей строк не може бути поновлений! (див. ухвалу ВП ВС від 12 березня 2018 року у справі № 10/360-15/414) </a:t>
            </a:r>
          </a:p>
          <a:p>
            <a:pPr algn="just" eaLnBrk="1" hangingPunct="1">
              <a:lnSpc>
                <a:spcPct val="80000"/>
              </a:lnSpc>
              <a:spcBef>
                <a:spcPts val="550"/>
              </a:spcBef>
            </a:pPr>
            <a:endParaRPr lang="ru-RU" sz="2400" smtClean="0">
              <a:latin typeface="Roboto Condensed Light" pitchFamily="2" charset="0"/>
              <a:ea typeface="Roboto Condensed Light" pitchFamily="2" charset="0"/>
              <a:cs typeface="Roboto Condensed Light" pitchFamily="2" charset="0"/>
            </a:endParaRPr>
          </a:p>
          <a:p>
            <a:pPr>
              <a:spcBef>
                <a:spcPct val="0"/>
              </a:spcBef>
              <a:buFont typeface="Arial" charset="0"/>
              <a:buNone/>
            </a:pPr>
            <a:endParaRPr lang="ru-RU" sz="2400" smtClean="0">
              <a:solidFill>
                <a:srgbClr val="FF0000"/>
              </a:solidFill>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endParaRPr lang="uk-UA" sz="2400" smtClean="0">
              <a:solidFill>
                <a:srgbClr val="FF0000"/>
              </a:solidFill>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454025" y="376238"/>
            <a:ext cx="9809163"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розгляд щодо суті 88 </a:t>
            </a:r>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проваджень</a:t>
            </a:r>
          </a:p>
        </p:txBody>
      </p:sp>
      <p:sp>
        <p:nvSpPr>
          <p:cNvPr id="58371" name="Text Placeholder 3"/>
          <p:cNvSpPr>
            <a:spLocks noGrp="1" noChangeArrowheads="1"/>
          </p:cNvSpPr>
          <p:nvPr>
            <p:ph type="body" sz="quarter" idx="13"/>
          </p:nvPr>
        </p:nvSpPr>
        <p:spPr>
          <a:xfrm>
            <a:off x="1793875" y="6661150"/>
            <a:ext cx="8091488" cy="4508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58372" name="Slide Number Placeholder 4"/>
          <p:cNvSpPr>
            <a:spLocks noGrp="1"/>
          </p:cNvSpPr>
          <p:nvPr>
            <p:ph type="sldNum" sz="quarter" idx="15"/>
          </p:nvPr>
        </p:nvSpPr>
        <p:spPr bwMode="auto">
          <a:noFill/>
          <a:ln>
            <a:miter lim="800000"/>
            <a:headEnd/>
            <a:tailEnd/>
          </a:ln>
        </p:spPr>
        <p:txBody>
          <a:bodyPr/>
          <a:lstStyle/>
          <a:p>
            <a:fld id="{8361DC16-D1FE-4ED2-9788-61BDDEAC405C}" type="slidenum">
              <a:rPr lang="en-US" altLang="ru-RU" smtClean="0"/>
              <a:pPr/>
              <a:t>40</a:t>
            </a:fld>
            <a:endParaRPr lang="en-US" altLang="ru-RU" smtClean="0"/>
          </a:p>
        </p:txBody>
      </p:sp>
      <p:sp>
        <p:nvSpPr>
          <p:cNvPr id="58373" name="Текст 5"/>
          <p:cNvSpPr txBox="1">
            <a:spLocks/>
          </p:cNvSpPr>
          <p:nvPr/>
        </p:nvSpPr>
        <p:spPr bwMode="auto">
          <a:xfrm>
            <a:off x="536575" y="968375"/>
            <a:ext cx="9642475" cy="4678363"/>
          </a:xfrm>
          <a:prstGeom prst="rect">
            <a:avLst/>
          </a:prstGeom>
          <a:noFill/>
          <a:ln w="9525">
            <a:noFill/>
            <a:miter lim="800000"/>
            <a:headEnd/>
            <a:tailEnd/>
          </a:ln>
        </p:spPr>
        <p:txBody>
          <a:bodyPr/>
          <a:lstStyle/>
          <a:p>
            <a:pPr marL="250825" indent="-250825" defTabSz="1008063" eaLnBrk="1" hangingPunct="1">
              <a:lnSpc>
                <a:spcPct val="80000"/>
              </a:lnSpc>
              <a:spcBef>
                <a:spcPts val="550"/>
              </a:spcBef>
              <a:buFont typeface="Arial" charset="0"/>
              <a:buChar char="•"/>
            </a:pPr>
            <a:r>
              <a:rPr lang="uk-UA" altLang="ru-RU" sz="2300" b="1" u="sng">
                <a:solidFill>
                  <a:schemeClr val="bg1"/>
                </a:solidFill>
                <a:latin typeface="Roboto Condensed Light" pitchFamily="2" charset="0"/>
              </a:rPr>
              <a:t>Відмовили у задоволенні – 45:</a:t>
            </a:r>
            <a:r>
              <a:rPr lang="uk-UA" altLang="ru-RU" sz="2300">
                <a:solidFill>
                  <a:schemeClr val="bg1"/>
                </a:solidFill>
                <a:latin typeface="Roboto Condensed Light" pitchFamily="2" charset="0"/>
              </a:rPr>
              <a:t> </a:t>
            </a:r>
          </a:p>
          <a:p>
            <a:pPr marL="250825" indent="-250825" defTabSz="1008063" eaLnBrk="1" hangingPunct="1">
              <a:lnSpc>
                <a:spcPct val="80000"/>
              </a:lnSpc>
              <a:spcBef>
                <a:spcPts val="550"/>
              </a:spcBef>
              <a:buFont typeface="Arial" charset="0"/>
              <a:buChar char="•"/>
            </a:pPr>
            <a:endParaRPr lang="uk-UA" altLang="ru-RU" sz="2300">
              <a:solidFill>
                <a:schemeClr val="bg1"/>
              </a:solidFill>
              <a:latin typeface="Roboto Condensed Light" pitchFamily="2" charset="0"/>
            </a:endParaRPr>
          </a:p>
          <a:p>
            <a:pPr marL="755650" lvl="1" indent="-250825" defTabSz="1008063" eaLnBrk="1" hangingPunct="1">
              <a:lnSpc>
                <a:spcPct val="80000"/>
              </a:lnSpc>
              <a:spcBef>
                <a:spcPts val="550"/>
              </a:spcBef>
              <a:buFont typeface="Arial" charset="0"/>
              <a:buChar char="•"/>
            </a:pPr>
            <a:r>
              <a:rPr lang="uk-UA" altLang="ru-RU" sz="2300" b="1">
                <a:solidFill>
                  <a:schemeClr val="bg1"/>
                </a:solidFill>
                <a:latin typeface="Roboto Condensed Light" pitchFamily="2" charset="0"/>
              </a:rPr>
              <a:t>Господарська – 2:</a:t>
            </a:r>
          </a:p>
          <a:p>
            <a:pPr marL="1252538" lvl="2" indent="-250825" defTabSz="1008063" eaLnBrk="1" hangingPunct="1">
              <a:lnSpc>
                <a:spcPct val="80000"/>
              </a:lnSpc>
              <a:spcBef>
                <a:spcPts val="550"/>
              </a:spcBef>
              <a:buFont typeface="Arial" charset="0"/>
              <a:buChar char="•"/>
            </a:pPr>
            <a:r>
              <a:rPr lang="uk-UA" altLang="ru-RU" sz="2300">
                <a:solidFill>
                  <a:schemeClr val="bg1"/>
                </a:solidFill>
                <a:latin typeface="Roboto Condensed Light" pitchFamily="2" charset="0"/>
              </a:rPr>
              <a:t>«</a:t>
            </a:r>
            <a:r>
              <a:rPr lang="uk-UA" altLang="ru-RU" sz="2300" i="1">
                <a:solidFill>
                  <a:schemeClr val="bg1"/>
                </a:solidFill>
                <a:latin typeface="Roboto Condensed Light" pitchFamily="2" charset="0"/>
              </a:rPr>
              <a:t>Burmych and </a:t>
            </a:r>
            <a:r>
              <a:rPr lang="en-US" altLang="ru-RU" sz="2300" i="1">
                <a:solidFill>
                  <a:schemeClr val="bg1"/>
                </a:solidFill>
                <a:latin typeface="Roboto Condensed Light" pitchFamily="2" charset="0"/>
              </a:rPr>
              <a:t>O</a:t>
            </a:r>
            <a:r>
              <a:rPr lang="uk-UA" altLang="ru-RU" sz="2300" i="1">
                <a:solidFill>
                  <a:schemeClr val="bg1"/>
                </a:solidFill>
                <a:latin typeface="Roboto Condensed Light" pitchFamily="2" charset="0"/>
              </a:rPr>
              <a:t>thers v. Ukraine</a:t>
            </a:r>
            <a:r>
              <a:rPr lang="uk-UA" altLang="ru-RU" sz="2300">
                <a:solidFill>
                  <a:schemeClr val="bg1"/>
                </a:solidFill>
                <a:latin typeface="Roboto Condensed Light" pitchFamily="2" charset="0"/>
              </a:rPr>
              <a:t>» (заява № 46852/13 та ін.) від 12.10.2017.</a:t>
            </a:r>
            <a:endParaRPr lang="uk-UA" altLang="ru-RU" sz="2300" b="1">
              <a:solidFill>
                <a:schemeClr val="bg1"/>
              </a:solidFill>
              <a:latin typeface="Roboto Condensed Light" pitchFamily="2" charset="0"/>
            </a:endParaRPr>
          </a:p>
          <a:p>
            <a:pPr marL="755650" lvl="1" indent="-250825" defTabSz="1008063" eaLnBrk="1" hangingPunct="1">
              <a:lnSpc>
                <a:spcPct val="80000"/>
              </a:lnSpc>
              <a:spcBef>
                <a:spcPts val="550"/>
              </a:spcBef>
            </a:pPr>
            <a:endParaRPr lang="uk-UA" altLang="ru-RU" sz="2300" b="1">
              <a:solidFill>
                <a:schemeClr val="bg1"/>
              </a:solidFill>
              <a:latin typeface="Roboto Condensed Light" pitchFamily="2" charset="0"/>
            </a:endParaRPr>
          </a:p>
          <a:p>
            <a:pPr marL="755650" lvl="1" indent="-250825" defTabSz="1008063" eaLnBrk="1" hangingPunct="1">
              <a:lnSpc>
                <a:spcPct val="80000"/>
              </a:lnSpc>
              <a:spcBef>
                <a:spcPts val="550"/>
              </a:spcBef>
              <a:buFont typeface="Arial" charset="0"/>
              <a:buChar char="•"/>
            </a:pPr>
            <a:r>
              <a:rPr lang="uk-UA" altLang="ru-RU" sz="2300" b="1">
                <a:solidFill>
                  <a:schemeClr val="bg1"/>
                </a:solidFill>
                <a:latin typeface="Roboto Condensed Light" pitchFamily="2" charset="0"/>
              </a:rPr>
              <a:t>Кримінальна – 8:</a:t>
            </a:r>
          </a:p>
          <a:p>
            <a:pPr marL="1252538" lvl="2" indent="-250825" defTabSz="1008063" eaLnBrk="1" hangingPunct="1">
              <a:lnSpc>
                <a:spcPct val="80000"/>
              </a:lnSpc>
              <a:spcBef>
                <a:spcPts val="550"/>
              </a:spcBef>
              <a:buFont typeface="Arial" charset="0"/>
              <a:buChar char="•"/>
            </a:pPr>
            <a:r>
              <a:rPr lang="uk-UA" altLang="ru-RU" sz="2300">
                <a:solidFill>
                  <a:schemeClr val="bg1"/>
                </a:solidFill>
                <a:latin typeface="Roboto Condensed Light" pitchFamily="2" charset="0"/>
              </a:rPr>
              <a:t>«</a:t>
            </a:r>
            <a:r>
              <a:rPr lang="en-US" altLang="ru-RU" sz="2300" i="1">
                <a:solidFill>
                  <a:schemeClr val="bg1"/>
                </a:solidFill>
                <a:latin typeface="Roboto Condensed Light" pitchFamily="2" charset="0"/>
              </a:rPr>
              <a:t>Buglov</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v</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Ukraine</a:t>
            </a:r>
            <a:r>
              <a:rPr lang="uk-UA" altLang="ru-RU" sz="2300">
                <a:solidFill>
                  <a:schemeClr val="bg1"/>
                </a:solidFill>
                <a:latin typeface="Roboto Condensed Light" pitchFamily="2" charset="0"/>
              </a:rPr>
              <a:t>» (заява № 28825/02) від 10.07.2014</a:t>
            </a:r>
            <a:r>
              <a:rPr lang="uk-UA" altLang="ru-RU" sz="2300" b="1">
                <a:solidFill>
                  <a:schemeClr val="bg1"/>
                </a:solidFill>
                <a:latin typeface="Roboto Condensed Light" pitchFamily="2" charset="0"/>
              </a:rPr>
              <a:t>;</a:t>
            </a:r>
          </a:p>
          <a:p>
            <a:pPr marL="1252538" lvl="2" indent="-250825" defTabSz="1008063" eaLnBrk="1" hangingPunct="1">
              <a:lnSpc>
                <a:spcPct val="80000"/>
              </a:lnSpc>
              <a:spcBef>
                <a:spcPts val="550"/>
              </a:spcBef>
              <a:buFont typeface="Arial" charset="0"/>
              <a:buChar char="•"/>
            </a:pPr>
            <a:r>
              <a:rPr lang="uk-UA" altLang="ru-RU" sz="2300">
                <a:solidFill>
                  <a:schemeClr val="bg1"/>
                </a:solidFill>
                <a:latin typeface="Roboto Condensed Light" pitchFamily="2" charset="0"/>
              </a:rPr>
              <a:t>«</a:t>
            </a:r>
            <a:r>
              <a:rPr lang="en-US" altLang="ru-RU" sz="2300" i="1">
                <a:solidFill>
                  <a:schemeClr val="bg1"/>
                </a:solidFill>
                <a:latin typeface="Roboto Condensed Light" pitchFamily="2" charset="0"/>
              </a:rPr>
              <a:t>Malchenko and Others v</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Ukraine</a:t>
            </a:r>
            <a:r>
              <a:rPr lang="uk-UA" altLang="ru-RU" sz="2300">
                <a:solidFill>
                  <a:schemeClr val="bg1"/>
                </a:solidFill>
                <a:latin typeface="Roboto Condensed Light" pitchFamily="2" charset="0"/>
              </a:rPr>
              <a:t>» (заява № 3001/06) від 06.04.2017;</a:t>
            </a:r>
          </a:p>
          <a:p>
            <a:pPr marL="1252538" lvl="2" indent="-250825" defTabSz="1008063" eaLnBrk="1" hangingPunct="1">
              <a:lnSpc>
                <a:spcPct val="80000"/>
              </a:lnSpc>
              <a:spcBef>
                <a:spcPts val="550"/>
              </a:spcBef>
              <a:buFont typeface="Arial" charset="0"/>
              <a:buChar char="•"/>
            </a:pPr>
            <a:r>
              <a:rPr lang="uk-UA" altLang="ru-RU" sz="2300">
                <a:solidFill>
                  <a:schemeClr val="bg1"/>
                </a:solidFill>
                <a:latin typeface="Roboto Condensed Light" pitchFamily="2" charset="0"/>
              </a:rPr>
              <a:t>«</a:t>
            </a:r>
            <a:r>
              <a:rPr lang="en-US" altLang="ru-RU" sz="2300" i="1">
                <a:solidFill>
                  <a:schemeClr val="bg1"/>
                </a:solidFill>
                <a:latin typeface="Roboto Condensed Light" pitchFamily="2" charset="0"/>
              </a:rPr>
              <a:t>Moroz</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v</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Ukraine</a:t>
            </a:r>
            <a:r>
              <a:rPr lang="uk-UA" altLang="ru-RU" sz="2300">
                <a:solidFill>
                  <a:schemeClr val="bg1"/>
                </a:solidFill>
                <a:latin typeface="Roboto Condensed Light" pitchFamily="2" charset="0"/>
              </a:rPr>
              <a:t>» (заява № 5187/07) від 02.03.2017;</a:t>
            </a:r>
          </a:p>
          <a:p>
            <a:pPr marL="1252538" lvl="2" indent="-250825" defTabSz="1008063" eaLnBrk="1" hangingPunct="1">
              <a:lnSpc>
                <a:spcPct val="80000"/>
              </a:lnSpc>
              <a:spcBef>
                <a:spcPts val="550"/>
              </a:spcBef>
              <a:buFont typeface="Arial" charset="0"/>
              <a:buChar char="•"/>
            </a:pPr>
            <a:r>
              <a:rPr lang="uk-UA" altLang="ru-RU" sz="2300">
                <a:solidFill>
                  <a:schemeClr val="bg1"/>
                </a:solidFill>
                <a:latin typeface="Roboto Condensed Light" pitchFamily="2" charset="0"/>
              </a:rPr>
              <a:t>«</a:t>
            </a:r>
            <a:r>
              <a:rPr lang="en-US" altLang="ru-RU" sz="2300" i="1">
                <a:solidFill>
                  <a:schemeClr val="bg1"/>
                </a:solidFill>
                <a:latin typeface="Roboto Condensed Light" pitchFamily="2" charset="0"/>
              </a:rPr>
              <a:t>Zosymov</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v</a:t>
            </a:r>
            <a:r>
              <a:rPr lang="uk-UA" altLang="ru-RU" sz="2300" i="1">
                <a:solidFill>
                  <a:schemeClr val="bg1"/>
                </a:solidFill>
                <a:latin typeface="Roboto Condensed Light" pitchFamily="2" charset="0"/>
              </a:rPr>
              <a:t>. </a:t>
            </a:r>
            <a:r>
              <a:rPr lang="en-US" altLang="ru-RU" sz="2300" i="1">
                <a:solidFill>
                  <a:schemeClr val="bg1"/>
                </a:solidFill>
                <a:latin typeface="Roboto Condensed Light" pitchFamily="2" charset="0"/>
              </a:rPr>
              <a:t>Ukraine</a:t>
            </a:r>
            <a:r>
              <a:rPr lang="uk-UA" altLang="ru-RU" sz="2300">
                <a:solidFill>
                  <a:schemeClr val="bg1"/>
                </a:solidFill>
                <a:latin typeface="Roboto Condensed Light" pitchFamily="2" charset="0"/>
              </a:rPr>
              <a:t>» (заява № 4322/06) від 07.07.2016;</a:t>
            </a:r>
          </a:p>
          <a:p>
            <a:pPr marL="1252538" lvl="2" indent="-250825" defTabSz="1008063" eaLnBrk="1" hangingPunct="1">
              <a:lnSpc>
                <a:spcPct val="80000"/>
              </a:lnSpc>
              <a:spcBef>
                <a:spcPts val="550"/>
              </a:spcBef>
              <a:buFont typeface="Arial" charset="0"/>
              <a:buChar char="•"/>
            </a:pPr>
            <a:r>
              <a:rPr lang="uk-UA" altLang="ru-RU" sz="2300" i="1">
                <a:solidFill>
                  <a:schemeClr val="bg1"/>
                </a:solidFill>
                <a:latin typeface="Roboto Condensed Light" pitchFamily="2" charset="0"/>
              </a:rPr>
              <a:t>«Krasyukov and Others v. Ukraine</a:t>
            </a:r>
            <a:r>
              <a:rPr lang="ru-RU" altLang="ru-RU" sz="2300" i="1">
                <a:solidFill>
                  <a:schemeClr val="bg1"/>
                </a:solidFill>
                <a:latin typeface="Roboto Condensed Light" pitchFamily="2" charset="0"/>
              </a:rPr>
              <a:t>» </a:t>
            </a:r>
            <a:r>
              <a:rPr lang="ru-RU" altLang="ru-RU" sz="2300">
                <a:solidFill>
                  <a:schemeClr val="bg1"/>
                </a:solidFill>
                <a:latin typeface="Roboto Condensed Light" pitchFamily="2" charset="0"/>
              </a:rPr>
              <a:t>(</a:t>
            </a:r>
            <a:r>
              <a:rPr lang="uk-UA" altLang="ru-RU" sz="2300">
                <a:solidFill>
                  <a:schemeClr val="bg1"/>
                </a:solidFill>
                <a:latin typeface="Roboto Condensed Light" pitchFamily="2" charset="0"/>
              </a:rPr>
              <a:t>заява № 71560/13) від 12.04.2018;</a:t>
            </a:r>
          </a:p>
          <a:p>
            <a:pPr marL="1252538" lvl="2" indent="-250825" defTabSz="1008063" eaLnBrk="1" hangingPunct="1">
              <a:lnSpc>
                <a:spcPct val="80000"/>
              </a:lnSpc>
              <a:spcBef>
                <a:spcPts val="550"/>
              </a:spcBef>
              <a:buFont typeface="Arial" charset="0"/>
              <a:buChar char="•"/>
            </a:pPr>
            <a:r>
              <a:rPr lang="uk-UA" altLang="ru-RU" sz="2300" i="1">
                <a:solidFill>
                  <a:schemeClr val="bg1"/>
                </a:solidFill>
                <a:latin typeface="Roboto Condensed Light" pitchFamily="2" charset="0"/>
              </a:rPr>
              <a:t>«Rashitov and Others v. Ukraine» </a:t>
            </a:r>
            <a:r>
              <a:rPr lang="uk-UA" altLang="ru-RU" sz="2300">
                <a:solidFill>
                  <a:schemeClr val="bg1"/>
                </a:solidFill>
                <a:latin typeface="Roboto Condensed Light" pitchFamily="2" charset="0"/>
              </a:rPr>
              <a:t>(заява № 60085/12) від 29.03.2018;</a:t>
            </a:r>
          </a:p>
          <a:p>
            <a:pPr marL="1252538" lvl="2" indent="-250825" defTabSz="1008063" eaLnBrk="1" hangingPunct="1">
              <a:lnSpc>
                <a:spcPct val="80000"/>
              </a:lnSpc>
              <a:spcBef>
                <a:spcPts val="550"/>
              </a:spcBef>
              <a:buFont typeface="Arial" charset="0"/>
              <a:buChar char="•"/>
            </a:pPr>
            <a:r>
              <a:rPr lang="uk-UA" sz="2300">
                <a:solidFill>
                  <a:schemeClr val="bg1"/>
                </a:solidFill>
                <a:latin typeface="Roboto Condensed Light" pitchFamily="2" charset="0"/>
              </a:rPr>
              <a:t>«</a:t>
            </a:r>
            <a:r>
              <a:rPr lang="uk-UA" sz="2300" i="1">
                <a:solidFill>
                  <a:schemeClr val="bg1"/>
                </a:solidFill>
                <a:latin typeface="Roboto Condensed Light" pitchFamily="2" charset="0"/>
              </a:rPr>
              <a:t>Krivolapov v. Ukraine</a:t>
            </a:r>
            <a:r>
              <a:rPr lang="uk-UA" sz="2300">
                <a:solidFill>
                  <a:schemeClr val="bg1"/>
                </a:solidFill>
                <a:latin typeface="Roboto Condensed Light" pitchFamily="2" charset="0"/>
              </a:rPr>
              <a:t>» (заява № 5406/07) від 02.10.2018;</a:t>
            </a:r>
          </a:p>
          <a:p>
            <a:pPr marL="1252538" lvl="2" indent="-250825" defTabSz="1008063" eaLnBrk="1" hangingPunct="1">
              <a:lnSpc>
                <a:spcPct val="80000"/>
              </a:lnSpc>
              <a:spcBef>
                <a:spcPts val="550"/>
              </a:spcBef>
              <a:buFont typeface="Arial" charset="0"/>
              <a:buChar char="•"/>
            </a:pPr>
            <a:r>
              <a:rPr lang="uk-UA" sz="2200">
                <a:solidFill>
                  <a:schemeClr val="bg1"/>
                </a:solidFill>
                <a:latin typeface="Roboto Condensed Light" pitchFamily="2" charset="0"/>
              </a:rPr>
              <a:t>«</a:t>
            </a:r>
            <a:r>
              <a:rPr lang="uk-UA" sz="2200" i="1">
                <a:solidFill>
                  <a:schemeClr val="bg1"/>
                </a:solidFill>
                <a:latin typeface="Roboto Condensed Light" pitchFamily="2" charset="0"/>
              </a:rPr>
              <a:t>Vega and Others v. Ukraine</a:t>
            </a:r>
            <a:r>
              <a:rPr lang="uk-UA" sz="2200">
                <a:solidFill>
                  <a:schemeClr val="bg1"/>
                </a:solidFill>
                <a:latin typeface="Roboto Condensed Light" pitchFamily="2" charset="0"/>
              </a:rPr>
              <a:t>» (заява № 51414/07) від 06.12.2018.</a:t>
            </a:r>
            <a:endParaRPr lang="uk-UA" altLang="ru-RU" sz="2200">
              <a:solidFill>
                <a:schemeClr val="bg1"/>
              </a:solidFill>
              <a:latin typeface="Roboto Condensed Light" pitchFamily="2"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454025" y="376238"/>
            <a:ext cx="9809163"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закриття 17 проваджень</a:t>
            </a:r>
            <a:endPar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endParaRPr>
          </a:p>
        </p:txBody>
      </p:sp>
      <p:sp>
        <p:nvSpPr>
          <p:cNvPr id="59395" name="Text Placeholder 3"/>
          <p:cNvSpPr>
            <a:spLocks noGrp="1" noChangeArrowheads="1"/>
          </p:cNvSpPr>
          <p:nvPr>
            <p:ph type="body" sz="quarter" idx="13"/>
          </p:nvPr>
        </p:nvSpPr>
        <p:spPr>
          <a:xfrm>
            <a:off x="1793875" y="6661150"/>
            <a:ext cx="8091488" cy="4508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59396" name="Slide Number Placeholder 4"/>
          <p:cNvSpPr>
            <a:spLocks noGrp="1"/>
          </p:cNvSpPr>
          <p:nvPr>
            <p:ph type="sldNum" sz="quarter" idx="15"/>
          </p:nvPr>
        </p:nvSpPr>
        <p:spPr bwMode="auto">
          <a:noFill/>
          <a:ln>
            <a:miter lim="800000"/>
            <a:headEnd/>
            <a:tailEnd/>
          </a:ln>
        </p:spPr>
        <p:txBody>
          <a:bodyPr/>
          <a:lstStyle/>
          <a:p>
            <a:fld id="{FEC9E469-A428-43CA-9851-CE8E324C1767}" type="slidenum">
              <a:rPr lang="en-US" altLang="ru-RU" smtClean="0"/>
              <a:pPr/>
              <a:t>41</a:t>
            </a:fld>
            <a:endParaRPr lang="en-US" altLang="ru-RU" smtClean="0"/>
          </a:p>
        </p:txBody>
      </p:sp>
      <p:sp>
        <p:nvSpPr>
          <p:cNvPr id="59397" name="Текст 5"/>
          <p:cNvSpPr txBox="1">
            <a:spLocks/>
          </p:cNvSpPr>
          <p:nvPr/>
        </p:nvSpPr>
        <p:spPr bwMode="auto">
          <a:xfrm>
            <a:off x="0" y="1244600"/>
            <a:ext cx="10147300" cy="5326063"/>
          </a:xfrm>
          <a:prstGeom prst="rect">
            <a:avLst/>
          </a:prstGeom>
          <a:noFill/>
          <a:ln w="9525">
            <a:noFill/>
            <a:miter lim="800000"/>
            <a:headEnd/>
            <a:tailEnd/>
          </a:ln>
        </p:spPr>
        <p:txBody>
          <a:bodyPr/>
          <a:lstStyle/>
          <a:p>
            <a:pPr marL="755650" lvl="1" indent="-250825" defTabSz="1008063" eaLnBrk="1" hangingPunct="1">
              <a:lnSpc>
                <a:spcPct val="80000"/>
              </a:lnSpc>
              <a:spcBef>
                <a:spcPts val="550"/>
              </a:spcBef>
              <a:buFont typeface="Arial" charset="0"/>
              <a:buChar char="•"/>
            </a:pPr>
            <a:r>
              <a:rPr lang="uk-UA" altLang="ru-RU" sz="2400" b="1">
                <a:solidFill>
                  <a:schemeClr val="bg1"/>
                </a:solidFill>
                <a:latin typeface="Roboto Condensed Light" pitchFamily="2" charset="0"/>
              </a:rPr>
              <a:t>Адміністративна – 9:</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Yavorovenko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25663/02 та ін.) від 17.07.2014;</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Burmych and </a:t>
            </a:r>
            <a:r>
              <a:rPr lang="en-US" altLang="ru-RU" sz="2400" i="1">
                <a:solidFill>
                  <a:schemeClr val="bg1"/>
                </a:solidFill>
                <a:latin typeface="Roboto Condensed Light" pitchFamily="2" charset="0"/>
              </a:rPr>
              <a:t>O</a:t>
            </a:r>
            <a:r>
              <a:rPr lang="uk-UA" altLang="ru-RU" sz="2400" i="1">
                <a:solidFill>
                  <a:schemeClr val="bg1"/>
                </a:solidFill>
                <a:latin typeface="Roboto Condensed Light" pitchFamily="2" charset="0"/>
              </a:rPr>
              <a:t>thers v. Ukraine</a:t>
            </a:r>
            <a:r>
              <a:rPr lang="uk-UA" altLang="ru-RU" sz="2400">
                <a:solidFill>
                  <a:schemeClr val="bg1"/>
                </a:solidFill>
                <a:latin typeface="Roboto Condensed Light" pitchFamily="2" charset="0"/>
              </a:rPr>
              <a:t>» (заява № 46852/13 та ін.) від 12.10.2017 – </a:t>
            </a:r>
            <a:r>
              <a:rPr lang="uk-UA" altLang="ru-RU" sz="2400" b="1">
                <a:solidFill>
                  <a:schemeClr val="bg1"/>
                </a:solidFill>
                <a:latin typeface="Roboto Condensed Light" pitchFamily="2" charset="0"/>
              </a:rPr>
              <a:t>7</a:t>
            </a:r>
            <a:r>
              <a:rPr lang="uk-UA" altLang="ru-RU" sz="2400">
                <a:solidFill>
                  <a:schemeClr val="bg1"/>
                </a:solidFill>
                <a:latin typeface="Roboto Condensed Light" pitchFamily="2" charset="0"/>
              </a:rPr>
              <a:t>;</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Vega and Others v. Ukraine</a:t>
            </a:r>
            <a:r>
              <a:rPr lang="uk-UA" altLang="ru-RU" sz="2400">
                <a:solidFill>
                  <a:schemeClr val="bg1"/>
                </a:solidFill>
                <a:latin typeface="Roboto Condensed Light" pitchFamily="2" charset="0"/>
              </a:rPr>
              <a:t>» (заява № 7309/18 та ін.) від 06.12.2014.</a:t>
            </a:r>
          </a:p>
          <a:p>
            <a:pPr marL="755650" lvl="1" indent="-250825" defTabSz="1008063" eaLnBrk="1" hangingPunct="1">
              <a:lnSpc>
                <a:spcPct val="80000"/>
              </a:lnSpc>
              <a:spcBef>
                <a:spcPts val="550"/>
              </a:spcBef>
              <a:buFont typeface="Arial" charset="0"/>
              <a:buChar char="•"/>
            </a:pPr>
            <a:r>
              <a:rPr lang="uk-UA" altLang="ru-RU" sz="2400" b="1">
                <a:solidFill>
                  <a:schemeClr val="bg1"/>
                </a:solidFill>
                <a:latin typeface="Roboto Condensed Light" pitchFamily="2" charset="0"/>
              </a:rPr>
              <a:t>Цивільна – 6:</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Burmych and </a:t>
            </a:r>
            <a:r>
              <a:rPr lang="en-US" altLang="ru-RU" sz="2400" i="1">
                <a:solidFill>
                  <a:schemeClr val="bg1"/>
                </a:solidFill>
                <a:latin typeface="Roboto Condensed Light" pitchFamily="2" charset="0"/>
              </a:rPr>
              <a:t>O</a:t>
            </a:r>
            <a:r>
              <a:rPr lang="uk-UA" altLang="ru-RU" sz="2400" i="1">
                <a:solidFill>
                  <a:schemeClr val="bg1"/>
                </a:solidFill>
                <a:latin typeface="Roboto Condensed Light" pitchFamily="2" charset="0"/>
              </a:rPr>
              <a:t>thers v. Ukraine</a:t>
            </a:r>
            <a:r>
              <a:rPr lang="uk-UA" altLang="ru-RU" sz="2400">
                <a:solidFill>
                  <a:schemeClr val="bg1"/>
                </a:solidFill>
                <a:latin typeface="Roboto Condensed Light" pitchFamily="2" charset="0"/>
              </a:rPr>
              <a:t>» (заява № 46852/13 та ін.) від 12.10.2017 – </a:t>
            </a:r>
            <a:r>
              <a:rPr lang="uk-UA" altLang="ru-RU" sz="2400" b="1">
                <a:solidFill>
                  <a:schemeClr val="bg1"/>
                </a:solidFill>
                <a:latin typeface="Roboto Condensed Light" pitchFamily="2" charset="0"/>
              </a:rPr>
              <a:t>5</a:t>
            </a:r>
            <a:r>
              <a:rPr lang="uk-UA" altLang="ru-RU" sz="2400">
                <a:solidFill>
                  <a:schemeClr val="bg1"/>
                </a:solidFill>
                <a:latin typeface="Roboto Condensed Light" pitchFamily="2" charset="0"/>
              </a:rPr>
              <a:t>;</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Nedilenko and Others 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43104/04) від 18.01.2018.</a:t>
            </a:r>
          </a:p>
          <a:p>
            <a:pPr marL="755650" lvl="1" indent="-250825" defTabSz="1008063" eaLnBrk="1" hangingPunct="1">
              <a:lnSpc>
                <a:spcPct val="80000"/>
              </a:lnSpc>
              <a:spcBef>
                <a:spcPts val="550"/>
              </a:spcBef>
              <a:buFont typeface="Arial" charset="0"/>
              <a:buChar char="•"/>
            </a:pPr>
            <a:r>
              <a:rPr lang="uk-UA" altLang="ru-RU" sz="2400" b="1">
                <a:solidFill>
                  <a:schemeClr val="bg1"/>
                </a:solidFill>
                <a:latin typeface="Roboto Condensed Light" pitchFamily="2" charset="0"/>
              </a:rPr>
              <a:t>Господарська – 2:</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en-US" altLang="ru-RU" sz="2400" i="1">
                <a:solidFill>
                  <a:schemeClr val="bg1"/>
                </a:solidFill>
                <a:latin typeface="Roboto Condensed Light" pitchFamily="2" charset="0"/>
              </a:rPr>
              <a:t>Ivan and Others</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v</a:t>
            </a:r>
            <a:r>
              <a:rPr lang="uk-UA" altLang="ru-RU" sz="2400" i="1">
                <a:solidFill>
                  <a:schemeClr val="bg1"/>
                </a:solidFill>
                <a:latin typeface="Roboto Condensed Light" pitchFamily="2" charset="0"/>
              </a:rPr>
              <a:t>. </a:t>
            </a:r>
            <a:r>
              <a:rPr lang="en-US" altLang="ru-RU" sz="2400" i="1">
                <a:solidFill>
                  <a:schemeClr val="bg1"/>
                </a:solidFill>
                <a:latin typeface="Roboto Condensed Light" pitchFamily="2" charset="0"/>
              </a:rPr>
              <a:t>Ukraine</a:t>
            </a:r>
            <a:r>
              <a:rPr lang="uk-UA" altLang="ru-RU" sz="2400">
                <a:solidFill>
                  <a:schemeClr val="bg1"/>
                </a:solidFill>
                <a:latin typeface="Roboto Condensed Light" pitchFamily="2" charset="0"/>
              </a:rPr>
              <a:t>» (заява № 24500/07 та ін.) від 12.01.2017;</a:t>
            </a:r>
          </a:p>
          <a:p>
            <a:pPr marL="1252538" lvl="2" indent="-250825" defTabSz="1008063" eaLnBrk="1" hangingPunct="1">
              <a:lnSpc>
                <a:spcPct val="80000"/>
              </a:lnSpc>
              <a:spcBef>
                <a:spcPts val="550"/>
              </a:spcBef>
              <a:buFont typeface="Arial" charset="0"/>
              <a:buChar char="•"/>
            </a:pPr>
            <a:r>
              <a:rPr lang="uk-UA" altLang="ru-RU" sz="2400">
                <a:solidFill>
                  <a:schemeClr val="bg1"/>
                </a:solidFill>
                <a:latin typeface="Roboto Condensed Light" pitchFamily="2" charset="0"/>
              </a:rPr>
              <a:t>«</a:t>
            </a:r>
            <a:r>
              <a:rPr lang="uk-UA" altLang="ru-RU" sz="2400" i="1">
                <a:solidFill>
                  <a:schemeClr val="bg1"/>
                </a:solidFill>
                <a:latin typeface="Roboto Condensed Light" pitchFamily="2" charset="0"/>
              </a:rPr>
              <a:t>Burmych and </a:t>
            </a:r>
            <a:r>
              <a:rPr lang="en-US" altLang="ru-RU" sz="2400" i="1">
                <a:solidFill>
                  <a:schemeClr val="bg1"/>
                </a:solidFill>
                <a:latin typeface="Roboto Condensed Light" pitchFamily="2" charset="0"/>
              </a:rPr>
              <a:t>O</a:t>
            </a:r>
            <a:r>
              <a:rPr lang="uk-UA" altLang="ru-RU" sz="2400" i="1">
                <a:solidFill>
                  <a:schemeClr val="bg1"/>
                </a:solidFill>
                <a:latin typeface="Roboto Condensed Light" pitchFamily="2" charset="0"/>
              </a:rPr>
              <a:t>thers v. Ukraine</a:t>
            </a:r>
            <a:r>
              <a:rPr lang="uk-UA" altLang="ru-RU" sz="2400">
                <a:solidFill>
                  <a:schemeClr val="bg1"/>
                </a:solidFill>
                <a:latin typeface="Roboto Condensed Light" pitchFamily="2" charset="0"/>
              </a:rPr>
              <a:t>» (заява № 46852/13 та ін.) від 12.10.2017.</a:t>
            </a:r>
          </a:p>
          <a:p>
            <a:pPr marL="755650" lvl="1" indent="-250825" defTabSz="1008063" eaLnBrk="1" hangingPunct="1">
              <a:lnSpc>
                <a:spcPct val="80000"/>
              </a:lnSpc>
              <a:spcBef>
                <a:spcPts val="550"/>
              </a:spcBef>
              <a:buFont typeface="Arial" charset="0"/>
              <a:buChar char="•"/>
            </a:pPr>
            <a:r>
              <a:rPr lang="uk-UA" altLang="ru-RU" sz="2400" b="1">
                <a:solidFill>
                  <a:schemeClr val="bg1"/>
                </a:solidFill>
                <a:latin typeface="Roboto Condensed Light" pitchFamily="2" charset="0"/>
              </a:rPr>
              <a:t>Кримінальна – 0</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інші дії у 38 провадженнях</a:t>
            </a:r>
            <a:endParaRPr lang="ru-RU" altLang="ru-RU" smtClean="0">
              <a:latin typeface="Roboto Condensed Light" pitchFamily="2" charset="0"/>
              <a:ea typeface="Roboto Condensed Light" pitchFamily="2" charset="0"/>
              <a:cs typeface="Roboto Condensed Light" pitchFamily="2" charset="0"/>
            </a:endParaRPr>
          </a:p>
        </p:txBody>
      </p:sp>
      <p:sp>
        <p:nvSpPr>
          <p:cNvPr id="60419" name="Номер слайда 4"/>
          <p:cNvSpPr>
            <a:spLocks noGrp="1"/>
          </p:cNvSpPr>
          <p:nvPr>
            <p:ph type="sldNum" sz="quarter" idx="15"/>
          </p:nvPr>
        </p:nvSpPr>
        <p:spPr bwMode="auto">
          <a:noFill/>
          <a:ln>
            <a:miter lim="800000"/>
            <a:headEnd/>
            <a:tailEnd/>
          </a:ln>
        </p:spPr>
        <p:txBody>
          <a:bodyPr/>
          <a:lstStyle/>
          <a:p>
            <a:fld id="{9FED9ED4-1155-442B-AC7E-D9781316042A}" type="slidenum">
              <a:rPr lang="en-US" altLang="ru-RU" smtClean="0"/>
              <a:pPr/>
              <a:t>42</a:t>
            </a:fld>
            <a:endParaRPr lang="en-US" altLang="ru-RU" smtClean="0"/>
          </a:p>
        </p:txBody>
      </p:sp>
      <p:sp>
        <p:nvSpPr>
          <p:cNvPr id="60420" name="Текст 5"/>
          <p:cNvSpPr>
            <a:spLocks noGrp="1" noChangeArrowheads="1"/>
          </p:cNvSpPr>
          <p:nvPr>
            <p:ph type="body" sz="quarter" idx="14"/>
          </p:nvPr>
        </p:nvSpPr>
        <p:spPr>
          <a:xfrm>
            <a:off x="454025" y="1355725"/>
            <a:ext cx="3792538" cy="5075238"/>
          </a:xfrm>
        </p:spPr>
        <p:txBody>
          <a:bodyPr/>
          <a:lstStyle/>
          <a:p>
            <a:pPr algn="just" eaLnBrk="1" hangingPunct="1">
              <a:lnSpc>
                <a:spcPct val="100000"/>
              </a:lnSpc>
              <a:spcBef>
                <a:spcPct val="0"/>
              </a:spcBef>
            </a:pPr>
            <a:r>
              <a:rPr lang="uk-UA" altLang="ru-RU" b="1" u="sng" smtClean="0">
                <a:latin typeface="Roboto Condensed Light" pitchFamily="2" charset="0"/>
                <a:ea typeface="Roboto Condensed Light" pitchFamily="2" charset="0"/>
                <a:cs typeface="Roboto Condensed Light" pitchFamily="2" charset="0"/>
              </a:rPr>
              <a:t>Повернули заяви – 19</a:t>
            </a:r>
            <a:r>
              <a:rPr lang="uk-UA" altLang="ru-RU" smtClean="0">
                <a:latin typeface="Roboto Condensed Light" pitchFamily="2" charset="0"/>
                <a:ea typeface="Roboto Condensed Light" pitchFamily="2" charset="0"/>
                <a:cs typeface="Roboto Condensed Light" pitchFamily="2" charset="0"/>
              </a:rPr>
              <a:t>:</a:t>
            </a:r>
          </a:p>
          <a:p>
            <a:pPr lvl="1" algn="just" eaLnBrk="1" hangingPunct="1">
              <a:lnSpc>
                <a:spcPct val="100000"/>
              </a:lnSpc>
              <a:spcBef>
                <a:spcPct val="0"/>
              </a:spcBef>
            </a:pPr>
            <a:r>
              <a:rPr lang="uk-UA" altLang="ru-RU" b="1" smtClean="0">
                <a:solidFill>
                  <a:schemeClr val="bg1"/>
                </a:solidFill>
                <a:latin typeface="Roboto Condensed Light" pitchFamily="2" charset="0"/>
                <a:ea typeface="Roboto Condensed Light" pitchFamily="2" charset="0"/>
                <a:cs typeface="Roboto Condensed Light" pitchFamily="2" charset="0"/>
              </a:rPr>
              <a:t>Адміністративна – 4</a:t>
            </a:r>
            <a:endParaRPr lang="ru-RU" altLang="ru-RU" b="1"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100000"/>
              </a:lnSpc>
              <a:spcBef>
                <a:spcPct val="0"/>
              </a:spcBef>
            </a:pPr>
            <a:r>
              <a:rPr lang="uk-UA" altLang="ru-RU" b="1" smtClean="0">
                <a:solidFill>
                  <a:schemeClr val="bg1"/>
                </a:solidFill>
                <a:latin typeface="Roboto Condensed Light" pitchFamily="2" charset="0"/>
                <a:ea typeface="Roboto Condensed Light" pitchFamily="2" charset="0"/>
                <a:cs typeface="Roboto Condensed Light" pitchFamily="2" charset="0"/>
              </a:rPr>
              <a:t>Цивільна – 4</a:t>
            </a:r>
            <a:endParaRPr lang="ru-RU" altLang="ru-RU" b="1"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100000"/>
              </a:lnSpc>
              <a:spcBef>
                <a:spcPct val="0"/>
              </a:spcBef>
            </a:pPr>
            <a:r>
              <a:rPr lang="uk-UA" altLang="ru-RU" b="1" smtClean="0">
                <a:solidFill>
                  <a:schemeClr val="bg1"/>
                </a:solidFill>
                <a:latin typeface="Roboto Condensed Light" pitchFamily="2" charset="0"/>
                <a:ea typeface="Roboto Condensed Light" pitchFamily="2" charset="0"/>
                <a:cs typeface="Roboto Condensed Light" pitchFamily="2" charset="0"/>
              </a:rPr>
              <a:t>Господарська</a:t>
            </a:r>
            <a:r>
              <a:rPr lang="uk-UA" altLang="ru-RU" smtClean="0">
                <a:solidFill>
                  <a:schemeClr val="bg1"/>
                </a:solidFill>
                <a:latin typeface="Roboto Condensed Light" pitchFamily="2" charset="0"/>
                <a:ea typeface="Roboto Condensed Light" pitchFamily="2" charset="0"/>
                <a:cs typeface="Roboto Condensed Light" pitchFamily="2" charset="0"/>
              </a:rPr>
              <a:t> </a:t>
            </a:r>
            <a:r>
              <a:rPr lang="uk-UA" altLang="ru-RU" b="1" smtClean="0">
                <a:solidFill>
                  <a:schemeClr val="bg1"/>
                </a:solidFill>
                <a:latin typeface="Roboto Condensed Light" pitchFamily="2" charset="0"/>
                <a:ea typeface="Roboto Condensed Light" pitchFamily="2" charset="0"/>
                <a:cs typeface="Roboto Condensed Light" pitchFamily="2" charset="0"/>
              </a:rPr>
              <a:t>– 0</a:t>
            </a:r>
            <a:endParaRPr lang="ru-RU" altLang="ru-RU" b="1" smtClean="0">
              <a:solidFill>
                <a:schemeClr val="bg1"/>
              </a:solidFill>
              <a:latin typeface="Roboto Condensed Light" pitchFamily="2" charset="0"/>
              <a:ea typeface="Roboto Condensed Light" pitchFamily="2" charset="0"/>
              <a:cs typeface="Roboto Condensed Light" pitchFamily="2" charset="0"/>
            </a:endParaRPr>
          </a:p>
          <a:p>
            <a:pPr lvl="1" algn="just" eaLnBrk="1" hangingPunct="1">
              <a:lnSpc>
                <a:spcPct val="100000"/>
              </a:lnSpc>
              <a:spcBef>
                <a:spcPct val="0"/>
              </a:spcBef>
            </a:pPr>
            <a:r>
              <a:rPr lang="uk-UA" altLang="ru-RU" b="1" smtClean="0">
                <a:solidFill>
                  <a:schemeClr val="bg1"/>
                </a:solidFill>
                <a:latin typeface="Roboto Condensed Light" pitchFamily="2" charset="0"/>
                <a:ea typeface="Roboto Condensed Light" pitchFamily="2" charset="0"/>
                <a:cs typeface="Roboto Condensed Light" pitchFamily="2" charset="0"/>
              </a:rPr>
              <a:t>Кримінальна – 11</a:t>
            </a:r>
            <a:endParaRPr lang="ru-RU" altLang="ru-RU" b="1" smtClean="0">
              <a:solidFill>
                <a:schemeClr val="bg1"/>
              </a:solidFill>
              <a:latin typeface="Roboto Condensed Light" pitchFamily="2" charset="0"/>
              <a:ea typeface="Roboto Condensed Light" pitchFamily="2" charset="0"/>
              <a:cs typeface="Roboto Condensed Light" pitchFamily="2" charset="0"/>
            </a:endParaRPr>
          </a:p>
          <a:p>
            <a:pPr algn="just" eaLnBrk="1" hangingPunct="1">
              <a:lnSpc>
                <a:spcPct val="100000"/>
              </a:lnSpc>
              <a:spcBef>
                <a:spcPct val="0"/>
              </a:spcBef>
              <a:buFont typeface="Arial" charset="0"/>
              <a:buNone/>
            </a:pPr>
            <a:r>
              <a:rPr lang="uk-UA" altLang="ru-RU" sz="2400" smtClean="0">
                <a:latin typeface="Roboto Condensed Light" pitchFamily="2" charset="0"/>
                <a:ea typeface="Roboto Condensed Light" pitchFamily="2" charset="0"/>
                <a:cs typeface="Roboto Condensed Light" pitchFamily="2" charset="0"/>
              </a:rPr>
              <a:t>	</a:t>
            </a:r>
          </a:p>
          <a:p>
            <a:pPr algn="just" eaLnBrk="1" hangingPunct="1">
              <a:lnSpc>
                <a:spcPct val="100000"/>
              </a:lnSpc>
              <a:spcBef>
                <a:spcPct val="0"/>
              </a:spcBef>
              <a:buFont typeface="Arial" charset="0"/>
              <a:buNone/>
            </a:pPr>
            <a:r>
              <a:rPr lang="uk-UA" altLang="ru-RU" sz="2400" smtClean="0">
                <a:latin typeface="Roboto Condensed Light" pitchFamily="2" charset="0"/>
                <a:ea typeface="Roboto Condensed Light" pitchFamily="2" charset="0"/>
                <a:cs typeface="Roboto Condensed Light" pitchFamily="2" charset="0"/>
              </a:rPr>
              <a:t>	</a:t>
            </a:r>
            <a:r>
              <a:rPr lang="uk-UA" altLang="ru-RU" sz="2000" smtClean="0">
                <a:latin typeface="Roboto Condensed Light" pitchFamily="2" charset="0"/>
                <a:ea typeface="Roboto Condensed Light" pitchFamily="2" charset="0"/>
                <a:cs typeface="Roboto Condensed Light" pitchFamily="2" charset="0"/>
              </a:rPr>
              <a:t>(</a:t>
            </a:r>
            <a:r>
              <a:rPr lang="uk-UA" altLang="ru-RU" sz="2000" i="1" smtClean="0">
                <a:latin typeface="Roboto Condensed Light" pitchFamily="2" charset="0"/>
                <a:ea typeface="Roboto Condensed Light" pitchFamily="2" charset="0"/>
                <a:cs typeface="Roboto Condensed Light" pitchFamily="2" charset="0"/>
              </a:rPr>
              <a:t>причина</a:t>
            </a:r>
            <a:r>
              <a:rPr lang="uk-UA" altLang="ru-RU" sz="2000" smtClean="0">
                <a:latin typeface="Roboto Condensed Light" pitchFamily="2" charset="0"/>
                <a:ea typeface="Roboto Condensed Light" pitchFamily="2" charset="0"/>
                <a:cs typeface="Roboto Condensed Light" pitchFamily="2" charset="0"/>
              </a:rPr>
              <a:t>: заявники  не усунули недоліки їх заяв і не клопотали про продовження відповідного строку)</a:t>
            </a:r>
          </a:p>
        </p:txBody>
      </p:sp>
      <p:sp>
        <p:nvSpPr>
          <p:cNvPr id="60421" name="Text Placeholder 3"/>
          <p:cNvSpPr txBox="1">
            <a:spLocks/>
          </p:cNvSpPr>
          <p:nvPr/>
        </p:nvSpPr>
        <p:spPr bwMode="auto">
          <a:xfrm>
            <a:off x="1793875" y="6661150"/>
            <a:ext cx="8091488" cy="450850"/>
          </a:xfrm>
          <a:prstGeom prst="rect">
            <a:avLst/>
          </a:prstGeom>
          <a:noFill/>
          <a:ln w="9525">
            <a:noFill/>
            <a:miter lim="800000"/>
            <a:headEnd/>
            <a:tailEnd/>
          </a:ln>
        </p:spPr>
        <p:txBody>
          <a:bodyPr/>
          <a:lstStyle/>
          <a:p>
            <a:pPr defTabSz="1008063" eaLnBrk="1" hangingPunct="1">
              <a:lnSpc>
                <a:spcPct val="90000"/>
              </a:lnSpc>
              <a:spcBef>
                <a:spcPts val="1100"/>
              </a:spcBef>
              <a:buFont typeface="Arial" charset="0"/>
              <a:buNone/>
            </a:pPr>
            <a:endParaRPr lang="uk-UA" altLang="ru-RU" sz="1200">
              <a:solidFill>
                <a:schemeClr val="bg1"/>
              </a:solidFill>
              <a:latin typeface="Roboto Condensed Light" pitchFamily="2" charset="0"/>
            </a:endParaRPr>
          </a:p>
        </p:txBody>
      </p:sp>
      <p:sp>
        <p:nvSpPr>
          <p:cNvPr id="60422" name="Text Placeholder 3"/>
          <p:cNvSpPr>
            <a:spLocks noGrp="1" noChangeArrowheads="1"/>
          </p:cNvSpPr>
          <p:nvPr>
            <p:ph type="body" sz="quarter" idx="13"/>
          </p:nvPr>
        </p:nvSpPr>
        <p:spPr>
          <a:xfrm>
            <a:off x="1784350" y="6661150"/>
            <a:ext cx="8101013" cy="612775"/>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60423" name="Текст 5"/>
          <p:cNvSpPr txBox="1">
            <a:spLocks/>
          </p:cNvSpPr>
          <p:nvPr/>
        </p:nvSpPr>
        <p:spPr bwMode="auto">
          <a:xfrm>
            <a:off x="4246563" y="1355725"/>
            <a:ext cx="6016625" cy="4933950"/>
          </a:xfrm>
          <a:prstGeom prst="rect">
            <a:avLst/>
          </a:prstGeom>
          <a:noFill/>
          <a:ln w="9525">
            <a:noFill/>
            <a:miter lim="800000"/>
            <a:headEnd/>
            <a:tailEnd/>
          </a:ln>
        </p:spPr>
        <p:txBody>
          <a:bodyPr/>
          <a:lstStyle/>
          <a:p>
            <a:pPr marL="250825" indent="-250825" algn="just" defTabSz="1008063" eaLnBrk="1" hangingPunct="1">
              <a:buFont typeface="Arial" charset="0"/>
              <a:buChar char="•"/>
            </a:pPr>
            <a:r>
              <a:rPr lang="uk-UA" altLang="ru-RU" sz="2600" b="1" u="sng">
                <a:solidFill>
                  <a:schemeClr val="bg1"/>
                </a:solidFill>
                <a:latin typeface="Roboto Condensed Light" pitchFamily="2" charset="0"/>
              </a:rPr>
              <a:t>Відмовили у відкритті провадження – 14</a:t>
            </a:r>
            <a:r>
              <a:rPr lang="uk-UA" altLang="ru-RU" sz="2600">
                <a:solidFill>
                  <a:schemeClr val="bg1"/>
                </a:solidFill>
                <a:latin typeface="Roboto Condensed Light" pitchFamily="2" charset="0"/>
              </a:rPr>
              <a:t>:</a:t>
            </a:r>
          </a:p>
          <a:p>
            <a:pPr marL="755650" lvl="1" indent="-250825" algn="just" defTabSz="1008063" eaLnBrk="1" hangingPunct="1">
              <a:buFont typeface="Arial" charset="0"/>
              <a:buChar char="•"/>
            </a:pPr>
            <a:r>
              <a:rPr lang="uk-UA" altLang="ru-RU" sz="2600" b="1">
                <a:solidFill>
                  <a:schemeClr val="bg1"/>
                </a:solidFill>
                <a:latin typeface="Roboto Condensed Light" pitchFamily="2" charset="0"/>
              </a:rPr>
              <a:t>Адміністративна</a:t>
            </a:r>
            <a:r>
              <a:rPr lang="uk-UA" altLang="ru-RU" sz="2600">
                <a:solidFill>
                  <a:schemeClr val="bg1"/>
                </a:solidFill>
                <a:latin typeface="Roboto Condensed Light" pitchFamily="2" charset="0"/>
              </a:rPr>
              <a:t> </a:t>
            </a:r>
            <a:r>
              <a:rPr lang="uk-UA" altLang="ru-RU" sz="2600" b="1">
                <a:solidFill>
                  <a:schemeClr val="bg1"/>
                </a:solidFill>
                <a:latin typeface="Roboto Condensed Light" pitchFamily="2" charset="0"/>
              </a:rPr>
              <a:t>– 0</a:t>
            </a:r>
            <a:endParaRPr lang="ru-RU" altLang="ru-RU" sz="2600" b="1">
              <a:solidFill>
                <a:schemeClr val="bg1"/>
              </a:solidFill>
              <a:latin typeface="Roboto Condensed Light" pitchFamily="2" charset="0"/>
            </a:endParaRPr>
          </a:p>
          <a:p>
            <a:pPr marL="755650" lvl="1" indent="-250825" algn="just" defTabSz="1008063" eaLnBrk="1" hangingPunct="1">
              <a:buFont typeface="Arial" charset="0"/>
              <a:buChar char="•"/>
            </a:pPr>
            <a:r>
              <a:rPr lang="uk-UA" altLang="ru-RU" sz="2600" b="1">
                <a:solidFill>
                  <a:schemeClr val="bg1"/>
                </a:solidFill>
                <a:latin typeface="Roboto Condensed Light" pitchFamily="2" charset="0"/>
              </a:rPr>
              <a:t>Цивільна – 3</a:t>
            </a:r>
          </a:p>
          <a:p>
            <a:pPr marL="755650" lvl="1" indent="-250825" algn="just" defTabSz="1008063" eaLnBrk="1" hangingPunct="1"/>
            <a:r>
              <a:rPr lang="uk-UA" altLang="ru-RU" sz="2000">
                <a:solidFill>
                  <a:schemeClr val="bg1"/>
                </a:solidFill>
                <a:latin typeface="Roboto Condensed Light" pitchFamily="2" charset="0"/>
              </a:rPr>
              <a:t>(</a:t>
            </a:r>
            <a:r>
              <a:rPr lang="uk-UA" altLang="ru-RU" sz="2000" i="1">
                <a:solidFill>
                  <a:schemeClr val="bg1"/>
                </a:solidFill>
                <a:latin typeface="Roboto Condensed Light" pitchFamily="2" charset="0"/>
              </a:rPr>
              <a:t>причина</a:t>
            </a:r>
            <a:r>
              <a:rPr lang="uk-UA" altLang="ru-RU" sz="2000">
                <a:solidFill>
                  <a:schemeClr val="bg1"/>
                </a:solidFill>
                <a:latin typeface="Roboto Condensed Light" pitchFamily="2" charset="0"/>
              </a:rPr>
              <a:t>: ВСУ чи ВП ВС вже висловився щодо заяви)</a:t>
            </a:r>
          </a:p>
          <a:p>
            <a:pPr marL="755650" lvl="1" indent="-250825" algn="just" defTabSz="1008063" eaLnBrk="1" hangingPunct="1">
              <a:buFont typeface="Arial" charset="0"/>
              <a:buChar char="•"/>
            </a:pPr>
            <a:r>
              <a:rPr lang="uk-UA" altLang="ru-RU" sz="2600" b="1">
                <a:solidFill>
                  <a:schemeClr val="bg1"/>
                </a:solidFill>
                <a:latin typeface="Roboto Condensed Light" pitchFamily="2" charset="0"/>
              </a:rPr>
              <a:t>Господарська – 6</a:t>
            </a:r>
            <a:endParaRPr lang="uk-UA" altLang="ru-RU" sz="2600">
              <a:solidFill>
                <a:schemeClr val="bg1"/>
              </a:solidFill>
              <a:latin typeface="Roboto Condensed Light" pitchFamily="2" charset="0"/>
            </a:endParaRPr>
          </a:p>
          <a:p>
            <a:pPr marL="755650" lvl="1" indent="-250825" algn="just" defTabSz="1008063" eaLnBrk="1" hangingPunct="1"/>
            <a:r>
              <a:rPr lang="uk-UA" altLang="ru-RU" sz="2000">
                <a:solidFill>
                  <a:schemeClr val="bg1"/>
                </a:solidFill>
                <a:latin typeface="Roboto Condensed Light" pitchFamily="2" charset="0"/>
              </a:rPr>
              <a:t>(</a:t>
            </a:r>
            <a:r>
              <a:rPr lang="uk-UA" altLang="ru-RU" sz="2000" i="1">
                <a:solidFill>
                  <a:schemeClr val="bg1"/>
                </a:solidFill>
                <a:latin typeface="Roboto Condensed Light" pitchFamily="2" charset="0"/>
              </a:rPr>
              <a:t>причина</a:t>
            </a:r>
            <a:r>
              <a:rPr lang="uk-UA" altLang="ru-RU" sz="2000">
                <a:solidFill>
                  <a:schemeClr val="bg1"/>
                </a:solidFill>
                <a:latin typeface="Roboto Condensed Light" pitchFamily="2" charset="0"/>
              </a:rPr>
              <a:t>: пропущений 30-денний строк на подання заяви і відсутність поважних причин для його поновлення, або подання заяви після спливу 10-річного строку з дня набрання законної сили рішенням, про перегляд якого просив заявник)</a:t>
            </a:r>
            <a:endParaRPr lang="ru-RU" altLang="ru-RU" sz="2000">
              <a:solidFill>
                <a:schemeClr val="bg1"/>
              </a:solidFill>
              <a:latin typeface="Roboto Condensed Light" pitchFamily="2" charset="0"/>
            </a:endParaRPr>
          </a:p>
          <a:p>
            <a:pPr marL="755650" lvl="1" indent="-250825" algn="just" defTabSz="1008063" eaLnBrk="1" hangingPunct="1">
              <a:buFont typeface="Arial" charset="0"/>
              <a:buChar char="•"/>
            </a:pPr>
            <a:r>
              <a:rPr lang="uk-UA" altLang="ru-RU" sz="2600" b="1">
                <a:solidFill>
                  <a:schemeClr val="bg1"/>
                </a:solidFill>
                <a:latin typeface="Roboto Condensed Light" pitchFamily="2" charset="0"/>
              </a:rPr>
              <a:t>Кримінальна</a:t>
            </a:r>
            <a:r>
              <a:rPr lang="uk-UA" altLang="ru-RU" sz="2600">
                <a:solidFill>
                  <a:schemeClr val="bg1"/>
                </a:solidFill>
                <a:latin typeface="Roboto Condensed Light" pitchFamily="2" charset="0"/>
              </a:rPr>
              <a:t> </a:t>
            </a:r>
            <a:r>
              <a:rPr lang="uk-UA" altLang="ru-RU" sz="2600" b="1">
                <a:solidFill>
                  <a:schemeClr val="bg1"/>
                </a:solidFill>
                <a:latin typeface="Roboto Condensed Light" pitchFamily="2" charset="0"/>
              </a:rPr>
              <a:t>– 5</a:t>
            </a:r>
          </a:p>
          <a:p>
            <a:pPr marL="755650" lvl="1" indent="-250825" algn="just" defTabSz="1008063" eaLnBrk="1" hangingPunct="1"/>
            <a:r>
              <a:rPr lang="uk-UA" altLang="ru-RU" sz="2000">
                <a:solidFill>
                  <a:schemeClr val="bg1"/>
                </a:solidFill>
                <a:latin typeface="Roboto Condensed Light" pitchFamily="2" charset="0"/>
              </a:rPr>
              <a:t>(</a:t>
            </a:r>
            <a:r>
              <a:rPr lang="uk-UA" altLang="ru-RU" sz="2000" i="1">
                <a:solidFill>
                  <a:schemeClr val="bg1"/>
                </a:solidFill>
                <a:latin typeface="Roboto Condensed Light" pitchFamily="2" charset="0"/>
              </a:rPr>
              <a:t>причина</a:t>
            </a:r>
            <a:r>
              <a:rPr lang="uk-UA" altLang="ru-RU" sz="2000">
                <a:solidFill>
                  <a:schemeClr val="bg1"/>
                </a:solidFill>
                <a:latin typeface="Roboto Condensed Light" pitchFamily="2" charset="0"/>
              </a:rPr>
              <a:t>: справа в ЄСПЛ не стосувалася рішення, про перегляд якого просив заявник)</a:t>
            </a:r>
            <a:endParaRPr lang="ru-RU" altLang="ru-RU" sz="2000">
              <a:solidFill>
                <a:schemeClr val="bg1"/>
              </a:solidFill>
              <a:latin typeface="Roboto Condensed Light" pitchFamily="2" charset="0"/>
            </a:endParaRPr>
          </a:p>
          <a:p>
            <a:pPr marL="250825" indent="-250825" defTabSz="1008063" eaLnBrk="1" hangingPunct="1">
              <a:buFont typeface="Arial" charset="0"/>
              <a:buChar char="•"/>
            </a:pPr>
            <a:endParaRPr lang="ru-RU" altLang="ru-RU" sz="2400">
              <a:solidFill>
                <a:schemeClr val="bg1"/>
              </a:solidFill>
              <a:latin typeface="Roboto Condensed Light" pitchFamily="2"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809163" cy="592137"/>
          </a:xfrm>
        </p:spPr>
        <p:txBody>
          <a:bodyPr>
            <a:normAutofit/>
          </a:bodyPr>
          <a:lstStyle/>
          <a:p>
            <a:pPr algn="just"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Статистичні дані: </a:t>
            </a:r>
            <a:r>
              <a:rPr lang="uk-UA" altLang="ru-RU" b="1" smtClean="0">
                <a:latin typeface="Roboto Condensed Light" pitchFamily="2" charset="0"/>
                <a:ea typeface="Roboto Condensed Light" pitchFamily="2" charset="0"/>
                <a:cs typeface="Roboto Condensed Light" pitchFamily="2" charset="0"/>
              </a:rPr>
              <a:t>інші дії у 38 провадженнях</a:t>
            </a:r>
            <a:endParaRPr lang="ru-RU" altLang="ru-RU" smtClean="0">
              <a:latin typeface="Roboto Condensed Light" pitchFamily="2" charset="0"/>
              <a:ea typeface="Roboto Condensed Light" pitchFamily="2" charset="0"/>
              <a:cs typeface="Roboto Condensed Light" pitchFamily="2" charset="0"/>
            </a:endParaRPr>
          </a:p>
        </p:txBody>
      </p:sp>
      <p:sp>
        <p:nvSpPr>
          <p:cNvPr id="61443" name="Номер слайда 4"/>
          <p:cNvSpPr>
            <a:spLocks noGrp="1"/>
          </p:cNvSpPr>
          <p:nvPr>
            <p:ph type="sldNum" sz="quarter" idx="15"/>
          </p:nvPr>
        </p:nvSpPr>
        <p:spPr bwMode="auto">
          <a:noFill/>
          <a:ln>
            <a:miter lim="800000"/>
            <a:headEnd/>
            <a:tailEnd/>
          </a:ln>
        </p:spPr>
        <p:txBody>
          <a:bodyPr/>
          <a:lstStyle/>
          <a:p>
            <a:fld id="{0F9E3828-B40F-4F7B-A266-7719C3DC0DA0}" type="slidenum">
              <a:rPr lang="en-US" altLang="ru-RU" smtClean="0"/>
              <a:pPr/>
              <a:t>43</a:t>
            </a:fld>
            <a:endParaRPr lang="en-US" altLang="ru-RU" smtClean="0"/>
          </a:p>
        </p:txBody>
      </p:sp>
      <p:sp>
        <p:nvSpPr>
          <p:cNvPr id="61444" name="Текст 5"/>
          <p:cNvSpPr>
            <a:spLocks noGrp="1" noChangeArrowheads="1"/>
          </p:cNvSpPr>
          <p:nvPr>
            <p:ph type="body" sz="quarter" idx="14"/>
          </p:nvPr>
        </p:nvSpPr>
        <p:spPr>
          <a:xfrm>
            <a:off x="454025" y="1300163"/>
            <a:ext cx="9809163" cy="5270500"/>
          </a:xfrm>
        </p:spPr>
        <p:txBody>
          <a:bodyPr/>
          <a:lstStyle/>
          <a:p>
            <a:pPr algn="just" eaLnBrk="1" hangingPunct="1">
              <a:lnSpc>
                <a:spcPct val="90000"/>
              </a:lnSpc>
              <a:spcBef>
                <a:spcPts val="550"/>
              </a:spcBef>
            </a:pPr>
            <a:r>
              <a:rPr lang="uk-UA" altLang="ru-RU" sz="2400" b="1" u="sng" smtClean="0">
                <a:latin typeface="Roboto Condensed Light" pitchFamily="2" charset="0"/>
                <a:ea typeface="Roboto Condensed Light" pitchFamily="2" charset="0"/>
                <a:cs typeface="Roboto Condensed Light" pitchFamily="2" charset="0"/>
              </a:rPr>
              <a:t>Відкрили провадження за 5 заявами:</a:t>
            </a:r>
          </a:p>
          <a:p>
            <a:pPr algn="just" eaLnBrk="1" hangingPunct="1">
              <a:lnSpc>
                <a:spcPct val="90000"/>
              </a:lnSpc>
              <a:spcBef>
                <a:spcPts val="550"/>
              </a:spcBef>
            </a:pPr>
            <a:r>
              <a:rPr lang="uk-UA" altLang="ru-RU" sz="2400" smtClean="0">
                <a:latin typeface="Roboto Condensed Light" pitchFamily="2" charset="0"/>
                <a:ea typeface="Roboto Condensed Light" pitchFamily="2" charset="0"/>
                <a:cs typeface="Roboto Condensed Light" pitchFamily="2" charset="0"/>
              </a:rPr>
              <a:t>14-32звц18 – «</a:t>
            </a:r>
            <a:r>
              <a:rPr lang="uk-UA" altLang="ru-RU" sz="2400" i="1" smtClean="0">
                <a:latin typeface="Roboto Condensed Light" pitchFamily="2" charset="0"/>
                <a:ea typeface="Roboto Condensed Light" pitchFamily="2" charset="0"/>
                <a:cs typeface="Roboto Condensed Light" pitchFamily="2" charset="0"/>
              </a:rPr>
              <a:t>Shevchuk and Others v. Ukraine</a:t>
            </a:r>
            <a:r>
              <a:rPr lang="ru-RU" altLang="ru-RU" sz="2400" smtClean="0">
                <a:latin typeface="Roboto Condensed Light" pitchFamily="2" charset="0"/>
                <a:ea typeface="Roboto Condensed Light" pitchFamily="2" charset="0"/>
                <a:cs typeface="Roboto Condensed Light" pitchFamily="2" charset="0"/>
              </a:rPr>
              <a:t>» </a:t>
            </a:r>
            <a:r>
              <a:rPr lang="uk-UA" altLang="ru-RU" sz="2400" smtClean="0">
                <a:latin typeface="Roboto Condensed Light" pitchFamily="2" charset="0"/>
                <a:ea typeface="Roboto Condensed Light" pitchFamily="2" charset="0"/>
                <a:cs typeface="Roboto Condensed Light" pitchFamily="2" charset="0"/>
              </a:rPr>
              <a:t>(заява </a:t>
            </a:r>
            <a:r>
              <a:rPr lang="ru-RU" altLang="ru-RU" sz="2400" smtClean="0">
                <a:latin typeface="Roboto Condensed Light" pitchFamily="2" charset="0"/>
                <a:ea typeface="Roboto Condensed Light" pitchFamily="2" charset="0"/>
                <a:cs typeface="Roboto Condensed Light" pitchFamily="2" charset="0"/>
              </a:rPr>
              <a:t>№ 29663/08 та ін.) від 12.10.2017;</a:t>
            </a:r>
          </a:p>
          <a:p>
            <a:pPr algn="just" eaLnBrk="1" hangingPunct="1">
              <a:lnSpc>
                <a:spcPct val="90000"/>
              </a:lnSpc>
              <a:spcBef>
                <a:spcPts val="550"/>
              </a:spcBef>
            </a:pPr>
            <a:r>
              <a:rPr lang="uk-UA" altLang="ru-RU" sz="2400" smtClean="0">
                <a:latin typeface="Roboto Condensed Light" pitchFamily="2" charset="0"/>
                <a:ea typeface="Roboto Condensed Light" pitchFamily="2" charset="0"/>
                <a:cs typeface="Roboto Condensed Light" pitchFamily="2" charset="0"/>
              </a:rPr>
              <a:t>11-154зва19 – «</a:t>
            </a:r>
            <a:r>
              <a:rPr lang="uk-UA" altLang="ru-RU" sz="2400" i="1" smtClean="0">
                <a:latin typeface="Roboto Condensed Light" pitchFamily="2" charset="0"/>
                <a:ea typeface="Roboto Condensed Light" pitchFamily="2" charset="0"/>
                <a:cs typeface="Roboto Condensed Light" pitchFamily="2" charset="0"/>
              </a:rPr>
              <a:t>Isayev and Others v. Ukraine</a:t>
            </a:r>
            <a:r>
              <a:rPr lang="uk-UA" altLang="ru-RU" sz="2400" smtClean="0">
                <a:latin typeface="Roboto Condensed Light" pitchFamily="2" charset="0"/>
                <a:ea typeface="Roboto Condensed Light" pitchFamily="2" charset="0"/>
                <a:cs typeface="Roboto Condensed Light" pitchFamily="2" charset="0"/>
              </a:rPr>
              <a:t>» (заява № 1292/14 та ін.) від 06.12.2018;</a:t>
            </a:r>
          </a:p>
          <a:p>
            <a:pPr algn="just" eaLnBrk="1" hangingPunct="1">
              <a:lnSpc>
                <a:spcPct val="90000"/>
              </a:lnSpc>
              <a:spcBef>
                <a:spcPts val="550"/>
              </a:spcBef>
            </a:pPr>
            <a:r>
              <a:rPr lang="uk-UA" sz="2400" smtClean="0">
                <a:latin typeface="Roboto Condensed Light" pitchFamily="2" charset="0"/>
                <a:ea typeface="Roboto Condensed Light" pitchFamily="2" charset="0"/>
                <a:cs typeface="Roboto Condensed Light" pitchFamily="2" charset="0"/>
              </a:rPr>
              <a:t>11-363зва19 – «</a:t>
            </a:r>
            <a:r>
              <a:rPr lang="uk-UA" sz="2400" i="1" smtClean="0">
                <a:latin typeface="Roboto Condensed Light" pitchFamily="2" charset="0"/>
                <a:ea typeface="Roboto Condensed Light" pitchFamily="2" charset="0"/>
                <a:cs typeface="Roboto Condensed Light" pitchFamily="2" charset="0"/>
              </a:rPr>
              <a:t>Minak and Others v. Ukraine</a:t>
            </a:r>
            <a:r>
              <a:rPr lang="uk-UA" sz="2400" smtClean="0">
                <a:latin typeface="Roboto Condensed Light" pitchFamily="2" charset="0"/>
                <a:ea typeface="Roboto Condensed Light" pitchFamily="2" charset="0"/>
                <a:cs typeface="Roboto Condensed Light" pitchFamily="2" charset="0"/>
              </a:rPr>
              <a:t>» (заява № 19086/12 та ін.) від 07.02.2019;</a:t>
            </a:r>
          </a:p>
          <a:p>
            <a:pPr algn="just" eaLnBrk="1" hangingPunct="1">
              <a:lnSpc>
                <a:spcPct val="90000"/>
              </a:lnSpc>
              <a:spcBef>
                <a:spcPts val="550"/>
              </a:spcBef>
            </a:pPr>
            <a:r>
              <a:rPr lang="uk-UA" sz="2400" smtClean="0">
                <a:latin typeface="Roboto Condensed Light" pitchFamily="2" charset="0"/>
                <a:ea typeface="Roboto Condensed Light" pitchFamily="2" charset="0"/>
                <a:cs typeface="Roboto Condensed Light" pitchFamily="2" charset="0"/>
              </a:rPr>
              <a:t>14-238звц18 – «</a:t>
            </a:r>
            <a:r>
              <a:rPr lang="uk-UA" sz="2400" i="1" smtClean="0">
                <a:latin typeface="Roboto Condensed Light" pitchFamily="2" charset="0"/>
                <a:ea typeface="Roboto Condensed Light" pitchFamily="2" charset="0"/>
                <a:cs typeface="Roboto Condensed Light" pitchFamily="2" charset="0"/>
              </a:rPr>
              <a:t>Zorina and Others v. Ukraine</a:t>
            </a:r>
            <a:r>
              <a:rPr lang="uk-UA" sz="2400" smtClean="0">
                <a:latin typeface="Roboto Condensed Light" pitchFamily="2" charset="0"/>
                <a:ea typeface="Roboto Condensed Light" pitchFamily="2" charset="0"/>
                <a:cs typeface="Roboto Condensed Light" pitchFamily="2" charset="0"/>
              </a:rPr>
              <a:t>» (заява № 52601/12) від 14.02.2019;</a:t>
            </a:r>
          </a:p>
          <a:p>
            <a:pPr algn="just" eaLnBrk="1" hangingPunct="1">
              <a:lnSpc>
                <a:spcPct val="90000"/>
              </a:lnSpc>
              <a:spcBef>
                <a:spcPts val="550"/>
              </a:spcBef>
            </a:pPr>
            <a:r>
              <a:rPr lang="uk-UA" sz="2400" smtClean="0">
                <a:latin typeface="Roboto Condensed Light" pitchFamily="2" charset="0"/>
                <a:ea typeface="Roboto Condensed Light" pitchFamily="2" charset="0"/>
                <a:cs typeface="Roboto Condensed Light" pitchFamily="2" charset="0"/>
              </a:rPr>
              <a:t>13-36зво19 – «</a:t>
            </a:r>
            <a:r>
              <a:rPr lang="uk-UA" sz="2400" i="1" smtClean="0">
                <a:latin typeface="Roboto Condensed Light" pitchFamily="2" charset="0"/>
                <a:ea typeface="Roboto Condensed Light" pitchFamily="2" charset="0"/>
                <a:cs typeface="Roboto Condensed Light" pitchFamily="2" charset="0"/>
              </a:rPr>
              <a:t>Alakhverdyan v. Ukraine» </a:t>
            </a:r>
            <a:r>
              <a:rPr lang="uk-UA" sz="2400" smtClean="0">
                <a:latin typeface="Roboto Condensed Light" pitchFamily="2" charset="0"/>
                <a:ea typeface="Roboto Condensed Light" pitchFamily="2" charset="0"/>
                <a:cs typeface="Roboto Condensed Light" pitchFamily="2" charset="0"/>
              </a:rPr>
              <a:t>(заява № 12224/09) від 16.04.2019.</a:t>
            </a:r>
          </a:p>
          <a:p>
            <a:pPr algn="just" eaLnBrk="1" hangingPunct="1">
              <a:lnSpc>
                <a:spcPct val="90000"/>
              </a:lnSpc>
              <a:spcBef>
                <a:spcPts val="550"/>
              </a:spcBef>
              <a:buFont typeface="Wingdings" pitchFamily="2" charset="2"/>
              <a:buChar char="Ø"/>
            </a:pPr>
            <a:endParaRPr lang="uk-UA" altLang="ru-RU" sz="2200" smtClean="0">
              <a:latin typeface="Roboto Condensed Light" pitchFamily="2" charset="0"/>
              <a:ea typeface="Roboto Condensed Light" pitchFamily="2" charset="0"/>
              <a:cs typeface="Roboto Condensed Light" pitchFamily="2" charset="0"/>
            </a:endParaRPr>
          </a:p>
        </p:txBody>
      </p:sp>
      <p:sp>
        <p:nvSpPr>
          <p:cNvPr id="61445" name="Text Placeholder 3"/>
          <p:cNvSpPr>
            <a:spLocks noGrp="1" noChangeArrowheads="1"/>
          </p:cNvSpPr>
          <p:nvPr>
            <p:ph type="body" sz="quarter" idx="13"/>
          </p:nvPr>
        </p:nvSpPr>
        <p:spPr>
          <a:xfrm>
            <a:off x="1784350" y="6661150"/>
            <a:ext cx="7978775" cy="552450"/>
          </a:xfrm>
        </p:spPr>
        <p:txBody>
          <a:bodyPr/>
          <a:lstStyle/>
          <a:p>
            <a:pPr eaLnBrk="1" hangingPunct="1"/>
            <a:r>
              <a:rPr lang="uk-UA" altLang="ru-RU" smtClean="0">
                <a:latin typeface="Roboto Condensed Light" pitchFamily="2" charset="0"/>
                <a:ea typeface="Roboto Condensed Light" pitchFamily="2" charset="0"/>
                <a:cs typeface="Roboto Condensed Light" pitchFamily="2" charset="0"/>
              </a:rPr>
              <a:t>Рішення Європейського суду з прав людини у справах щодо України: деякі виклики для Верховного Суду та їх подолання</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711200" y="1951038"/>
            <a:ext cx="4191000" cy="590550"/>
          </a:xfrm>
        </p:spPr>
        <p:txBody>
          <a:bodyPr>
            <a:noAutofit/>
          </a:bodyPr>
          <a:lstStyle/>
          <a:p>
            <a:pPr algn="ctr" eaLnBrk="1" hangingPunct="1"/>
            <a:r>
              <a:rPr lang="uk-UA" altLang="ru-RU" sz="4800"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Дякую за увагу!</a:t>
            </a:r>
          </a:p>
        </p:txBody>
      </p:sp>
      <p:sp>
        <p:nvSpPr>
          <p:cNvPr id="62467" name="Місце для номера слайда 4"/>
          <p:cNvSpPr>
            <a:spLocks noGrp="1"/>
          </p:cNvSpPr>
          <p:nvPr>
            <p:ph type="sldNum" sz="quarter" idx="15"/>
          </p:nvPr>
        </p:nvSpPr>
        <p:spPr bwMode="auto">
          <a:xfrm>
            <a:off x="9347200" y="6570663"/>
            <a:ext cx="915988" cy="401637"/>
          </a:xfrm>
          <a:noFill/>
          <a:ln>
            <a:miter lim="800000"/>
            <a:headEnd/>
            <a:tailEnd/>
          </a:ln>
        </p:spPr>
        <p:txBody>
          <a:bodyPr/>
          <a:lstStyle/>
          <a:p>
            <a:fld id="{67DDCC8E-4A6A-4702-87B5-BE36704EE4FD}" type="slidenum">
              <a:rPr lang="en-US" altLang="ru-RU" smtClean="0"/>
              <a:pPr/>
              <a:t>44</a:t>
            </a:fld>
            <a:endParaRPr lang="en-US" altLang="ru-RU" smtClean="0"/>
          </a:p>
        </p:txBody>
      </p:sp>
      <p:sp>
        <p:nvSpPr>
          <p:cNvPr id="62468" name="Місце для тексту 5"/>
          <p:cNvSpPr>
            <a:spLocks noGrp="1" noChangeArrowheads="1"/>
          </p:cNvSpPr>
          <p:nvPr>
            <p:ph type="body" sz="quarter" idx="14"/>
          </p:nvPr>
        </p:nvSpPr>
        <p:spPr>
          <a:xfrm>
            <a:off x="5567363" y="4449763"/>
            <a:ext cx="4695825" cy="1509712"/>
          </a:xfrm>
        </p:spPr>
        <p:txBody>
          <a:bodyPr/>
          <a:lstStyle/>
          <a:p>
            <a:pPr eaLnBrk="1" hangingPunct="1">
              <a:lnSpc>
                <a:spcPct val="94000"/>
              </a:lnSpc>
              <a:spcBef>
                <a:spcPct val="0"/>
              </a:spcBef>
            </a:pPr>
            <a:r>
              <a:rPr lang="uk-UA" altLang="ru-RU" sz="2400" smtClean="0">
                <a:latin typeface="Roboto Condensed Light" pitchFamily="2" charset="0"/>
                <a:ea typeface="Roboto Condensed Light" pitchFamily="2" charset="0"/>
                <a:cs typeface="Roboto Condensed Light" pitchFamily="2" charset="0"/>
              </a:rPr>
              <a:t>Верховний Суд,</a:t>
            </a:r>
            <a:br>
              <a:rPr lang="uk-UA" altLang="ru-RU" sz="2400" smtClean="0">
                <a:latin typeface="Roboto Condensed Light" pitchFamily="2" charset="0"/>
                <a:ea typeface="Roboto Condensed Light" pitchFamily="2" charset="0"/>
                <a:cs typeface="Roboto Condensed Light" pitchFamily="2" charset="0"/>
              </a:rPr>
            </a:br>
            <a:r>
              <a:rPr lang="uk-UA" altLang="ru-RU" sz="2400" smtClean="0">
                <a:latin typeface="Roboto Condensed Light" pitchFamily="2" charset="0"/>
                <a:ea typeface="Roboto Condensed Light" pitchFamily="2" charset="0"/>
                <a:cs typeface="Roboto Condensed Light" pitchFamily="2" charset="0"/>
              </a:rPr>
              <a:t>вул. П. Орлика, 8, м. Київ, 01041,</a:t>
            </a:r>
            <a:endParaRPr lang="en-US" altLang="ru-RU" sz="2400" smtClean="0">
              <a:latin typeface="Roboto Condensed Light" pitchFamily="2" charset="0"/>
              <a:ea typeface="Roboto Condensed Light" pitchFamily="2" charset="0"/>
              <a:cs typeface="Roboto Condensed Light" pitchFamily="2" charset="0"/>
            </a:endParaRPr>
          </a:p>
          <a:p>
            <a:pPr eaLnBrk="1" hangingPunct="1">
              <a:lnSpc>
                <a:spcPct val="94000"/>
              </a:lnSpc>
              <a:spcBef>
                <a:spcPct val="0"/>
              </a:spcBef>
            </a:pPr>
            <a:r>
              <a:rPr lang="en-GB" altLang="ru-RU" sz="2400" smtClean="0">
                <a:latin typeface="Roboto Condensed Light" pitchFamily="2" charset="0"/>
                <a:ea typeface="Roboto Condensed Light" pitchFamily="2" charset="0"/>
                <a:cs typeface="Roboto Condensed Light" pitchFamily="2" charset="0"/>
              </a:rPr>
              <a:t>http://supreme.court.gov.ua</a:t>
            </a:r>
            <a:endParaRPr lang="uk-UA" altLang="ru-RU" sz="2400" smtClean="0">
              <a:latin typeface="Roboto Condensed Light" pitchFamily="2" charset="0"/>
              <a:ea typeface="Roboto Condensed Light" pitchFamily="2" charset="0"/>
              <a:cs typeface="Roboto Condensed Light" pitchFamily="2" charset="0"/>
            </a:endParaRPr>
          </a:p>
        </p:txBody>
      </p:sp>
      <p:sp>
        <p:nvSpPr>
          <p:cNvPr id="62469" name="Text Placeholder 3"/>
          <p:cNvSpPr>
            <a:spLocks noGrp="1" noChangeArrowheads="1"/>
          </p:cNvSpPr>
          <p:nvPr>
            <p:ph type="body" sz="quarter" idx="13"/>
          </p:nvPr>
        </p:nvSpPr>
        <p:spPr>
          <a:xfrm>
            <a:off x="1784350" y="6661150"/>
            <a:ext cx="75628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pic>
        <p:nvPicPr>
          <p:cNvPr id="9" name="Рисунок 8" descr="DSC_0475.JPG">
            <a:extLst>
              <a:ext uri="{FF2B5EF4-FFF2-40B4-BE49-F238E27FC236}"/>
            </a:extLst>
          </p:cNvPr>
          <p:cNvPicPr>
            <a:picLocks noChangeAspect="1"/>
          </p:cNvPicPr>
          <p:nvPr/>
        </p:nvPicPr>
        <p:blipFill>
          <a:blip r:embed="rId3"/>
          <a:stretch>
            <a:fillRect/>
          </a:stretch>
        </p:blipFill>
        <p:spPr>
          <a:xfrm>
            <a:off x="5150312" y="456404"/>
            <a:ext cx="5113024" cy="2876076"/>
          </a:xfrm>
          <a:prstGeom prst="rect">
            <a:avLst/>
          </a:prstGeom>
          <a:ln>
            <a:noFill/>
          </a:ln>
          <a:effectLst>
            <a:softEdge rad="112500"/>
          </a:effectLst>
        </p:spPr>
      </p:pic>
      <p:pic>
        <p:nvPicPr>
          <p:cNvPr id="11" name="Рисунок 10" descr="DSC_0476.JPG">
            <a:extLst>
              <a:ext uri="{FF2B5EF4-FFF2-40B4-BE49-F238E27FC236}"/>
            </a:extLst>
          </p:cNvPr>
          <p:cNvPicPr>
            <a:picLocks noChangeAspect="1"/>
          </p:cNvPicPr>
          <p:nvPr/>
        </p:nvPicPr>
        <p:blipFill>
          <a:blip r:embed="rId4"/>
          <a:stretch>
            <a:fillRect/>
          </a:stretch>
        </p:blipFill>
        <p:spPr>
          <a:xfrm>
            <a:off x="296055" y="3332480"/>
            <a:ext cx="5271382" cy="2965153"/>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2531"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2532" name="Місце для номера слайда 4"/>
          <p:cNvSpPr>
            <a:spLocks noGrp="1"/>
          </p:cNvSpPr>
          <p:nvPr>
            <p:ph type="sldNum" sz="quarter" idx="15"/>
          </p:nvPr>
        </p:nvSpPr>
        <p:spPr bwMode="auto">
          <a:noFill/>
          <a:ln>
            <a:miter lim="800000"/>
            <a:headEnd/>
            <a:tailEnd/>
          </a:ln>
        </p:spPr>
        <p:txBody>
          <a:bodyPr/>
          <a:lstStyle/>
          <a:p>
            <a:fld id="{6D3EA246-8E32-452A-8170-22803C4F62AB}" type="slidenum">
              <a:rPr lang="en-US" altLang="ru-RU" smtClean="0"/>
              <a:pPr/>
              <a:t>5</a:t>
            </a:fld>
            <a:endParaRPr lang="en-US" altLang="ru-RU" smtClean="0"/>
          </a:p>
        </p:txBody>
      </p:sp>
      <p:sp>
        <p:nvSpPr>
          <p:cNvPr id="22533"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Ст. 321 ГПК</a:t>
            </a:r>
          </a:p>
          <a:p>
            <a:pPr algn="just" eaLnBrk="1" hangingPunct="1">
              <a:lnSpc>
                <a:spcPct val="80000"/>
              </a:lnSpc>
              <a:spcBef>
                <a:spcPts val="550"/>
              </a:spcBef>
              <a:buFont typeface="Arial" charset="0"/>
              <a:buNone/>
            </a:pPr>
            <a:endParaRPr lang="uk-UA" sz="2400" smtClean="0">
              <a:solidFill>
                <a:srgbClr val="FF0000"/>
              </a:solidFill>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 6. Заява про перегляд судового рішення з підстави, визначеної </a:t>
            </a:r>
            <a:r>
              <a:rPr lang="uk-UA" sz="2400" smtClean="0">
                <a:solidFill>
                  <a:srgbClr val="F2F2F2"/>
                </a:solidFill>
                <a:latin typeface="Roboto Condensed Light" pitchFamily="2" charset="0"/>
                <a:ea typeface="Roboto Condensed Light" pitchFamily="2" charset="0"/>
                <a:cs typeface="Roboto Condensed Light" pitchFamily="2" charset="0"/>
              </a:rPr>
              <a:t>пунктом 2 </a:t>
            </a:r>
            <a:r>
              <a:rPr lang="uk-UA" sz="2400" smtClean="0">
                <a:latin typeface="Roboto Condensed Light" pitchFamily="2" charset="0"/>
                <a:ea typeface="Roboto Condensed Light" pitchFamily="2" charset="0"/>
                <a:cs typeface="Roboto Condensed Light" pitchFamily="2" charset="0"/>
              </a:rPr>
              <a:t>частини третьої статті 320 цього Кодексу, подається до Верховного Суду і </a:t>
            </a:r>
            <a:r>
              <a:rPr lang="uk-UA" sz="2400" smtClean="0">
                <a:solidFill>
                  <a:srgbClr val="FF0000"/>
                </a:solidFill>
                <a:latin typeface="Roboto Condensed Light" pitchFamily="2" charset="0"/>
                <a:ea typeface="Roboto Condensed Light" pitchFamily="2" charset="0"/>
                <a:cs typeface="Roboto Condensed Light" pitchFamily="2" charset="0"/>
              </a:rPr>
              <a:t>розглядається у складі Великої Палати.</a:t>
            </a:r>
          </a:p>
          <a:p>
            <a:pPr algn="just" eaLnBrk="1" hangingPunct="1">
              <a:lnSpc>
                <a:spcPct val="80000"/>
              </a:lnSpc>
              <a:spcBef>
                <a:spcPts val="550"/>
              </a:spcBef>
              <a:buFont typeface="Arial" charset="0"/>
              <a:buNone/>
            </a:pPr>
            <a:endParaRPr lang="uk-UA" sz="2400" smtClean="0">
              <a:solidFill>
                <a:srgbClr val="FF0000"/>
              </a:solidFill>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3555"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3556" name="Місце для номера слайда 4"/>
          <p:cNvSpPr>
            <a:spLocks noGrp="1"/>
          </p:cNvSpPr>
          <p:nvPr>
            <p:ph type="sldNum" sz="quarter" idx="15"/>
          </p:nvPr>
        </p:nvSpPr>
        <p:spPr bwMode="auto">
          <a:noFill/>
          <a:ln>
            <a:miter lim="800000"/>
            <a:headEnd/>
            <a:tailEnd/>
          </a:ln>
        </p:spPr>
        <p:txBody>
          <a:bodyPr/>
          <a:lstStyle/>
          <a:p>
            <a:fld id="{6403E5AB-4511-471E-99E4-5F7595D8894B}" type="slidenum">
              <a:rPr lang="en-US" altLang="ru-RU" smtClean="0"/>
              <a:pPr/>
              <a:t>6</a:t>
            </a:fld>
            <a:endParaRPr lang="en-US" altLang="ru-RU" smtClean="0"/>
          </a:p>
        </p:txBody>
      </p:sp>
      <p:sp>
        <p:nvSpPr>
          <p:cNvPr id="23557"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Ст. 320 ГПК</a:t>
            </a:r>
          </a:p>
          <a:p>
            <a:pPr algn="just" eaLnBrk="1" hangingPunct="1">
              <a:lnSpc>
                <a:spcPct val="80000"/>
              </a:lnSpc>
              <a:spcBef>
                <a:spcPts val="550"/>
              </a:spcBef>
              <a:buFont typeface="Arial" charset="0"/>
              <a:buNone/>
            </a:pPr>
            <a:endParaRPr lang="ru-RU" sz="24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r>
              <a:rPr lang="ru-RU" sz="2400" smtClean="0">
                <a:latin typeface="Roboto Condensed Light" pitchFamily="2" charset="0"/>
                <a:ea typeface="Roboto Condensed Light" pitchFamily="2" charset="0"/>
                <a:cs typeface="Roboto Condensed Light" pitchFamily="2" charset="0"/>
              </a:rPr>
              <a:t>5. При перегляді судового рішення за нововиявленими або виключними обставинами суд не може виходити за межі тих вимог, які були предметом розгляду при ухваленні судового рішення, яке переглядається, розглядати інші вимоги або інші підстави позову.</a:t>
            </a:r>
          </a:p>
          <a:p>
            <a:pPr algn="just" eaLnBrk="1" hangingPunct="1">
              <a:lnSpc>
                <a:spcPct val="80000"/>
              </a:lnSpc>
              <a:spcBef>
                <a:spcPts val="550"/>
              </a:spcBef>
              <a:buFont typeface="Arial" charset="0"/>
              <a:buNone/>
            </a:pPr>
            <a:endParaRPr lang="uk-UA" sz="2400" smtClean="0">
              <a:solidFill>
                <a:srgbClr val="FF0000"/>
              </a:solidFill>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endParaRPr lang="uk-UA" sz="2400" smtClean="0">
              <a:solidFill>
                <a:srgbClr val="FF0000"/>
              </a:solidFill>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r>
              <a:rPr lang="uk-UA" sz="2400" smtClean="0">
                <a:solidFill>
                  <a:srgbClr val="FF0000"/>
                </a:solidFill>
                <a:latin typeface="Roboto Condensed Light" pitchFamily="2" charset="0"/>
                <a:ea typeface="Roboto Condensed Light" pitchFamily="2" charset="0"/>
                <a:cs typeface="Roboto Condensed Light" pitchFamily="2" charset="0"/>
              </a:rPr>
              <a:t>Поширена помилка: </a:t>
            </a:r>
            <a:r>
              <a:rPr lang="uk-UA" sz="2400" smtClean="0">
                <a:latin typeface="Roboto Condensed Light" pitchFamily="2" charset="0"/>
                <a:ea typeface="Roboto Condensed Light" pitchFamily="2" charset="0"/>
                <a:cs typeface="Roboto Condensed Light" pitchFamily="2" charset="0"/>
              </a:rPr>
              <a:t>заявляють нові вимоги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4579"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4580" name="Місце для номера слайда 4"/>
          <p:cNvSpPr>
            <a:spLocks noGrp="1"/>
          </p:cNvSpPr>
          <p:nvPr>
            <p:ph type="sldNum" sz="quarter" idx="15"/>
          </p:nvPr>
        </p:nvSpPr>
        <p:spPr bwMode="auto">
          <a:noFill/>
          <a:ln>
            <a:miter lim="800000"/>
            <a:headEnd/>
            <a:tailEnd/>
          </a:ln>
        </p:spPr>
        <p:txBody>
          <a:bodyPr/>
          <a:lstStyle/>
          <a:p>
            <a:fld id="{0AC97660-41A4-492A-B2EC-3FCA4FD07B95}" type="slidenum">
              <a:rPr lang="en-US" altLang="ru-RU" smtClean="0"/>
              <a:pPr/>
              <a:t>7</a:t>
            </a:fld>
            <a:endParaRPr lang="en-US" altLang="ru-RU" smtClean="0"/>
          </a:p>
        </p:txBody>
      </p:sp>
      <p:sp>
        <p:nvSpPr>
          <p:cNvPr id="24581"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Ст. 322 подання заяви </a:t>
            </a:r>
          </a:p>
          <a:p>
            <a:pPr>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У заяві про перегляд судових рішень за нововиявленими або виключними обставинами зазначаються:</a:t>
            </a:r>
          </a:p>
          <a:p>
            <a:pPr>
              <a:spcBef>
                <a:spcPct val="0"/>
              </a:spcBef>
            </a:pPr>
            <a:r>
              <a:rPr lang="ru-RU" sz="2400" smtClean="0">
                <a:latin typeface="Roboto Condensed Light" pitchFamily="2" charset="0"/>
                <a:ea typeface="Roboto Condensed Light" pitchFamily="2" charset="0"/>
                <a:cs typeface="Roboto Condensed Light" pitchFamily="2" charset="0"/>
              </a:rPr>
              <a:t>судове рішення, про перегляд якого подано заяву;</a:t>
            </a:r>
          </a:p>
          <a:p>
            <a:pPr>
              <a:spcBef>
                <a:spcPct val="0"/>
              </a:spcBef>
            </a:pPr>
            <a:r>
              <a:rPr lang="ru-RU" sz="2400" smtClean="0">
                <a:latin typeface="Roboto Condensed Light" pitchFamily="2" charset="0"/>
                <a:ea typeface="Roboto Condensed Light" pitchFamily="2" charset="0"/>
                <a:cs typeface="Roboto Condensed Light" pitchFamily="2" charset="0"/>
              </a:rPr>
              <a:t>виключні обставини, якими обґрунтовується вимога про перегляд судового рішення, і дата їх відкриття або встановлення;</a:t>
            </a:r>
          </a:p>
          <a:p>
            <a:pPr>
              <a:spcBef>
                <a:spcPct val="0"/>
              </a:spcBef>
            </a:pPr>
            <a:r>
              <a:rPr lang="ru-RU" sz="2400" smtClean="0">
                <a:latin typeface="Roboto Condensed Light" pitchFamily="2" charset="0"/>
                <a:ea typeface="Roboto Condensed Light" pitchFamily="2" charset="0"/>
                <a:cs typeface="Roboto Condensed Light" pitchFamily="2" charset="0"/>
              </a:rPr>
              <a:t>посилання на докази, що підтверджують наявність нововиявлених або виключних обставин.</a:t>
            </a:r>
          </a:p>
          <a:p>
            <a:pPr>
              <a:spcBef>
                <a:spcPct val="0"/>
              </a:spcBef>
            </a:pPr>
            <a:endParaRPr lang="uk-UA" sz="2400" smtClean="0">
              <a:latin typeface="Roboto Condensed Light" pitchFamily="2" charset="0"/>
              <a:ea typeface="Roboto Condensed Light" pitchFamily="2" charset="0"/>
              <a:cs typeface="Roboto Condensed Light" pitchFamily="2" charset="0"/>
            </a:endParaRPr>
          </a:p>
          <a:p>
            <a:pPr>
              <a:spcBef>
                <a:spcPct val="0"/>
              </a:spcBef>
              <a:buFont typeface="Arial" charset="0"/>
              <a:buNone/>
            </a:pPr>
            <a:r>
              <a:rPr lang="uk-UA" sz="2400" smtClean="0">
                <a:solidFill>
                  <a:srgbClr val="FF0000"/>
                </a:solidFill>
                <a:latin typeface="Roboto Condensed Light" pitchFamily="2" charset="0"/>
                <a:ea typeface="Roboto Condensed Light" pitchFamily="2" charset="0"/>
                <a:cs typeface="Roboto Condensed Light" pitchFamily="2" charset="0"/>
              </a:rPr>
              <a:t>Проблема: </a:t>
            </a:r>
            <a:r>
              <a:rPr lang="uk-UA" sz="2400" smtClean="0">
                <a:latin typeface="Roboto Condensed Light" pitchFamily="2" charset="0"/>
                <a:ea typeface="Roboto Condensed Light" pitchFamily="2" charset="0"/>
                <a:cs typeface="Roboto Condensed Light" pitchFamily="2" charset="0"/>
              </a:rPr>
              <a:t>встановлення зв’язку рішення ЄСПЛ зі справою у випадку наявності декількох справ/проваджень за участю заявника </a:t>
            </a:r>
            <a:endParaRPr lang="ru-RU" sz="24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5603"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5604" name="Місце для номера слайда 4"/>
          <p:cNvSpPr>
            <a:spLocks noGrp="1"/>
          </p:cNvSpPr>
          <p:nvPr>
            <p:ph type="sldNum" sz="quarter" idx="15"/>
          </p:nvPr>
        </p:nvSpPr>
        <p:spPr bwMode="auto">
          <a:noFill/>
          <a:ln>
            <a:miter lim="800000"/>
            <a:headEnd/>
            <a:tailEnd/>
          </a:ln>
        </p:spPr>
        <p:txBody>
          <a:bodyPr/>
          <a:lstStyle/>
          <a:p>
            <a:fld id="{4E4FE374-ACA3-416D-990C-3F1DD66AD995}" type="slidenum">
              <a:rPr lang="en-US" altLang="ru-RU" smtClean="0"/>
              <a:pPr/>
              <a:t>8</a:t>
            </a:fld>
            <a:endParaRPr lang="en-US" altLang="ru-RU" smtClean="0"/>
          </a:p>
        </p:txBody>
      </p:sp>
      <p:sp>
        <p:nvSpPr>
          <p:cNvPr id="25605"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Ст. 322 подання заяви </a:t>
            </a:r>
          </a:p>
          <a:p>
            <a:pPr>
              <a:spcBef>
                <a:spcPct val="0"/>
              </a:spcBef>
              <a:buFont typeface="Arial" charset="0"/>
              <a:buNone/>
            </a:pPr>
            <a:endParaRPr lang="ru-RU" sz="2400" smtClean="0">
              <a:latin typeface="Roboto Condensed Light" pitchFamily="2" charset="0"/>
              <a:ea typeface="Roboto Condensed Light" pitchFamily="2" charset="0"/>
              <a:cs typeface="Roboto Condensed Light" pitchFamily="2" charset="0"/>
            </a:endParaRPr>
          </a:p>
          <a:p>
            <a:pPr>
              <a:spcBef>
                <a:spcPct val="0"/>
              </a:spcBef>
              <a:buFont typeface="Arial" charset="0"/>
              <a:buNone/>
            </a:pPr>
            <a:r>
              <a:rPr lang="ru-RU" sz="2400" smtClean="0">
                <a:latin typeface="Roboto Condensed Light" pitchFamily="2" charset="0"/>
                <a:ea typeface="Roboto Condensed Light" pitchFamily="2" charset="0"/>
                <a:cs typeface="Roboto Condensed Light" pitchFamily="2" charset="0"/>
              </a:rPr>
              <a:t>Дата встановлення виключних обставин:</a:t>
            </a:r>
          </a:p>
          <a:p>
            <a:pPr>
              <a:lnSpc>
                <a:spcPct val="100000"/>
              </a:lnSpc>
              <a:spcBef>
                <a:spcPct val="0"/>
              </a:spcBef>
            </a:pPr>
            <a:endParaRPr lang="uk-UA" sz="2400" smtClean="0">
              <a:latin typeface="Roboto Condensed Light" pitchFamily="2" charset="0"/>
              <a:ea typeface="Roboto Condensed Light" pitchFamily="2" charset="0"/>
              <a:cs typeface="Roboto Condensed Light" pitchFamily="2" charset="0"/>
            </a:endParaRPr>
          </a:p>
          <a:p>
            <a:pPr algn="just" eaLnBrk="1" hangingPunct="1">
              <a:lnSpc>
                <a:spcPct val="100000"/>
              </a:lnSpc>
              <a:spcBef>
                <a:spcPts val="550"/>
              </a:spcBef>
            </a:pPr>
            <a:r>
              <a:rPr lang="ru-RU" sz="2400" smtClean="0">
                <a:latin typeface="Roboto Condensed Light" pitchFamily="2" charset="0"/>
                <a:ea typeface="Roboto Condensed Light" pitchFamily="2" charset="0"/>
                <a:cs typeface="Roboto Condensed Light" pitchFamily="2" charset="0"/>
              </a:rPr>
              <a:t>Відповідно до статті 5 та статті 7 Закону України «Про виконання рішень та застосування практики Європейського Суду з прав людини» протягом 10 днів від дня одержання повідомлення про набуття рішенням ЄСПЛ статусу остаточного орган представництва надсилає стягувачеві стислий виклад відповідного рішення, а також </a:t>
            </a:r>
            <a:r>
              <a:rPr lang="ru-RU" sz="2400" smtClean="0">
                <a:solidFill>
                  <a:srgbClr val="FF0000"/>
                </a:solidFill>
                <a:latin typeface="Roboto Condensed Light" pitchFamily="2" charset="0"/>
                <a:ea typeface="Roboto Condensed Light" pitchFamily="2" charset="0"/>
                <a:cs typeface="Roboto Condensed Light" pitchFamily="2" charset="0"/>
              </a:rPr>
              <a:t>повідомлення</a:t>
            </a:r>
            <a:r>
              <a:rPr lang="ru-RU" sz="2400" smtClean="0">
                <a:latin typeface="Roboto Condensed Light" pitchFamily="2" charset="0"/>
                <a:ea typeface="Roboto Condensed Light" pitchFamily="2" charset="0"/>
                <a:cs typeface="Roboto Condensed Light" pitchFamily="2" charset="0"/>
              </a:rPr>
              <a:t> з роз'ясненням його права подати до державної виконавчої служби заяву про виплату відшкодування, в якій мають бути зазначені реквізити банківського рахунка для перерахування коштів.</a:t>
            </a:r>
            <a:endParaRPr lang="ru-RU" sz="2400" smtClean="0">
              <a:solidFill>
                <a:srgbClr val="FF0000"/>
              </a:solidFill>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454025" y="376238"/>
            <a:ext cx="9086850" cy="592137"/>
          </a:xfrm>
        </p:spPr>
        <p:txBody>
          <a:bodyPr>
            <a:normAutofit/>
          </a:bodyPr>
          <a:lstStyle/>
          <a:p>
            <a:pPr eaLnBrk="1" hangingPunct="1"/>
            <a:r>
              <a:rPr lang="uk-UA" altLang="ru-RU" b="1" smtClean="0">
                <a:effectLst>
                  <a:outerShdw blurRad="38100" dist="38100" dir="2700000" algn="tl">
                    <a:srgbClr val="000000"/>
                  </a:outerShdw>
                </a:effectLst>
                <a:latin typeface="Roboto Condensed Light" pitchFamily="2" charset="0"/>
                <a:ea typeface="Roboto Condensed Light" pitchFamily="2" charset="0"/>
                <a:cs typeface="Roboto Condensed Light" pitchFamily="2" charset="0"/>
              </a:rPr>
              <a:t>Практика Великої Палати Верховного Суду</a:t>
            </a:r>
            <a:endParaRPr lang="ru-RU" altLang="ru-RU" smtClean="0">
              <a:latin typeface="Roboto Condensed Light" pitchFamily="2" charset="0"/>
              <a:ea typeface="Roboto Condensed Light" pitchFamily="2" charset="0"/>
              <a:cs typeface="Roboto Condensed Light" pitchFamily="2" charset="0"/>
            </a:endParaRPr>
          </a:p>
        </p:txBody>
      </p:sp>
      <p:sp>
        <p:nvSpPr>
          <p:cNvPr id="26627" name="Місце для тексту 3"/>
          <p:cNvSpPr>
            <a:spLocks noGrp="1" noChangeArrowheads="1"/>
          </p:cNvSpPr>
          <p:nvPr>
            <p:ph type="body" sz="quarter" idx="13"/>
          </p:nvPr>
        </p:nvSpPr>
        <p:spPr>
          <a:xfrm>
            <a:off x="1784350" y="6661150"/>
            <a:ext cx="7981950" cy="311150"/>
          </a:xfrm>
        </p:spPr>
        <p:txBody>
          <a:bodyPr/>
          <a:lstStyle/>
          <a:p>
            <a:pPr eaLnBrk="1" hangingPunct="1"/>
            <a:endParaRPr lang="uk-UA" altLang="ru-RU" smtClean="0">
              <a:latin typeface="Roboto Condensed Light" pitchFamily="2" charset="0"/>
              <a:ea typeface="Roboto Condensed Light" pitchFamily="2" charset="0"/>
              <a:cs typeface="Roboto Condensed Light" pitchFamily="2" charset="0"/>
            </a:endParaRPr>
          </a:p>
        </p:txBody>
      </p:sp>
      <p:sp>
        <p:nvSpPr>
          <p:cNvPr id="26628" name="Місце для номера слайда 4"/>
          <p:cNvSpPr>
            <a:spLocks noGrp="1"/>
          </p:cNvSpPr>
          <p:nvPr>
            <p:ph type="sldNum" sz="quarter" idx="15"/>
          </p:nvPr>
        </p:nvSpPr>
        <p:spPr bwMode="auto">
          <a:noFill/>
          <a:ln>
            <a:miter lim="800000"/>
            <a:headEnd/>
            <a:tailEnd/>
          </a:ln>
        </p:spPr>
        <p:txBody>
          <a:bodyPr/>
          <a:lstStyle/>
          <a:p>
            <a:fld id="{0466DB6A-1DC4-41ED-8E36-BF2F83922F60}" type="slidenum">
              <a:rPr lang="en-US" altLang="ru-RU" smtClean="0"/>
              <a:pPr/>
              <a:t>9</a:t>
            </a:fld>
            <a:endParaRPr lang="en-US" altLang="ru-RU" smtClean="0"/>
          </a:p>
        </p:txBody>
      </p:sp>
      <p:sp>
        <p:nvSpPr>
          <p:cNvPr id="26629" name="Місце для тексту 5"/>
          <p:cNvSpPr>
            <a:spLocks noGrp="1" noChangeArrowheads="1"/>
          </p:cNvSpPr>
          <p:nvPr>
            <p:ph type="body" sz="quarter" idx="14"/>
          </p:nvPr>
        </p:nvSpPr>
        <p:spPr>
          <a:xfrm>
            <a:off x="454025" y="1473200"/>
            <a:ext cx="9809163" cy="5187950"/>
          </a:xfrm>
        </p:spPr>
        <p:txBody>
          <a:bodyPr/>
          <a:lstStyle/>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Ст. 322 подання заяви </a:t>
            </a:r>
          </a:p>
          <a:p>
            <a:pPr algn="just" eaLnBrk="1" hangingPunct="1">
              <a:lnSpc>
                <a:spcPct val="80000"/>
              </a:lnSpc>
              <a:spcBef>
                <a:spcPts val="55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a:p>
            <a:pPr algn="just" eaLnBrk="1" hangingPunct="1">
              <a:lnSpc>
                <a:spcPct val="80000"/>
              </a:lnSpc>
              <a:spcBef>
                <a:spcPts val="550"/>
              </a:spcBef>
              <a:buFont typeface="Arial" charset="0"/>
              <a:buNone/>
            </a:pPr>
            <a:r>
              <a:rPr lang="uk-UA" sz="2400" smtClean="0">
                <a:latin typeface="Roboto Condensed Light" pitchFamily="2" charset="0"/>
                <a:ea typeface="Roboto Condensed Light" pitchFamily="2" charset="0"/>
                <a:cs typeface="Roboto Condensed Light" pitchFamily="2" charset="0"/>
              </a:rPr>
              <a:t>До заяви додаються: </a:t>
            </a:r>
            <a:r>
              <a:rPr lang="ru-RU" sz="2400" smtClean="0">
                <a:latin typeface="Roboto Condensed Light" pitchFamily="2" charset="0"/>
                <a:ea typeface="Roboto Condensed Light" pitchFamily="2" charset="0"/>
                <a:cs typeface="Roboto Condensed Light" pitchFamily="2" charset="0"/>
              </a:rPr>
              <a:t>5) клопотання особи про витребування копії рішення міжнародної судової установи, юрисдикція якої визнана Україною, в органу, відповідального за координацію виконання рішень міжнародної судової установи, якщо її немає у розпорядженні особи, яка подала заяву, - у разі подання заяви про перегляд судового рішення з підстави, передбаченої пунктом 2 частини третьої статті 320 цього Кодексу;</a:t>
            </a:r>
            <a:endParaRPr lang="uk-UA" sz="2400" smtClean="0">
              <a:latin typeface="Roboto Condensed Light" pitchFamily="2" charset="0"/>
              <a:ea typeface="Roboto Condensed Light" pitchFamily="2" charset="0"/>
              <a:cs typeface="Roboto Condensed Light" pitchFamily="2" charset="0"/>
            </a:endParaRPr>
          </a:p>
          <a:p>
            <a:pPr>
              <a:spcBef>
                <a:spcPct val="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a:p>
            <a:pPr>
              <a:spcBef>
                <a:spcPct val="0"/>
              </a:spcBef>
              <a:buFont typeface="Arial" charset="0"/>
              <a:buNone/>
            </a:pPr>
            <a:r>
              <a:rPr lang="uk-UA" sz="2400" smtClean="0">
                <a:solidFill>
                  <a:srgbClr val="FF0000"/>
                </a:solidFill>
                <a:latin typeface="Roboto Condensed Light" pitchFamily="2" charset="0"/>
                <a:ea typeface="Roboto Condensed Light" pitchFamily="2" charset="0"/>
                <a:cs typeface="Roboto Condensed Light" pitchFamily="2" charset="0"/>
              </a:rPr>
              <a:t>Поширена помилка: </a:t>
            </a:r>
            <a:r>
              <a:rPr lang="ru-RU" sz="2400" smtClean="0">
                <a:latin typeface="Roboto Condensed Light" pitchFamily="2" charset="0"/>
                <a:ea typeface="Roboto Condensed Light" pitchFamily="2" charset="0"/>
                <a:cs typeface="Roboto Condensed Light" pitchFamily="2" charset="0"/>
              </a:rPr>
              <a:t>не надається автентичний переклад рішення ЄСПЛ українською мовою і не подається клопотання про витребування такого перекладу в органу, відповідального за координацію виконання рішень цієї міжнародної судової установи.</a:t>
            </a:r>
          </a:p>
          <a:p>
            <a:pPr algn="just" eaLnBrk="1" hangingPunct="1">
              <a:lnSpc>
                <a:spcPct val="80000"/>
              </a:lnSpc>
              <a:spcBef>
                <a:spcPts val="550"/>
              </a:spcBef>
              <a:buFont typeface="Arial" charset="0"/>
              <a:buNone/>
            </a:pPr>
            <a:endParaRPr lang="uk-UA" sz="2400" smtClean="0">
              <a:latin typeface="Roboto Condensed Light" pitchFamily="2" charset="0"/>
              <a:ea typeface="Roboto Condensed Light" pitchFamily="2" charset="0"/>
              <a:cs typeface="Roboto Condensed Light" pitchFamily="2" charset="0"/>
            </a:endParaRPr>
          </a:p>
        </p:txBody>
      </p:sp>
    </p:spTree>
  </p:cSld>
  <p:clrMapOvr>
    <a:masterClrMapping/>
  </p:clrMapOvr>
</p:sld>
</file>

<file path=ppt/theme/theme1.xml><?xml version="1.0" encoding="utf-8"?>
<a:theme xmlns:a="http://schemas.openxmlformats.org/drawingml/2006/main" name="Office Theme">
  <a:themeElements>
    <a:clrScheme name="Верховний Суд">
      <a:dk1>
        <a:srgbClr val="000000"/>
      </a:dk1>
      <a:lt1>
        <a:srgbClr val="FFFFFF"/>
      </a:lt1>
      <a:dk2>
        <a:srgbClr val="00274E"/>
      </a:dk2>
      <a:lt2>
        <a:srgbClr val="EFE7E3"/>
      </a:lt2>
      <a:accent1>
        <a:srgbClr val="00274E"/>
      </a:accent1>
      <a:accent2>
        <a:srgbClr val="EFE7E3"/>
      </a:accent2>
      <a:accent3>
        <a:srgbClr val="0059AA"/>
      </a:accent3>
      <a:accent4>
        <a:srgbClr val="008FD5"/>
      </a:accent4>
      <a:accent5>
        <a:srgbClr val="FCD700"/>
      </a:accent5>
      <a:accent6>
        <a:srgbClr val="32BCAD"/>
      </a:accent6>
      <a:hlink>
        <a:srgbClr val="00274E"/>
      </a:hlink>
      <a:folHlink>
        <a:srgbClr val="00274E"/>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5006</TotalTime>
  <Words>2863</Words>
  <Application>Microsoft Office PowerPoint</Application>
  <PresentationFormat>Произвольный</PresentationFormat>
  <Paragraphs>384</Paragraphs>
  <Slides>44</Slides>
  <Notes>20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44</vt:i4>
      </vt:variant>
    </vt:vector>
  </HeadingPairs>
  <TitlesOfParts>
    <vt:vector size="50" baseType="lpstr">
      <vt:lpstr>Arial</vt:lpstr>
      <vt:lpstr>Calibri Light</vt:lpstr>
      <vt:lpstr>Calibri</vt:lpstr>
      <vt:lpstr>Roboto Condensed Light</vt:lpstr>
      <vt:lpstr>Wingdings</vt:lpstr>
      <vt:lpstr>Office Theme</vt:lpstr>
      <vt:lpstr>Практика ВП ВС: перегляд судових рішень за виключними обставинами</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Практика Великої Палати Верховного Суду</vt:lpstr>
      <vt:lpstr>Статистичні дані: розгляд щодо суті 88 проваджень</vt:lpstr>
      <vt:lpstr>«Lazarenko and Others v. Ukraine» (заява № 70329/12 та ін.) від 27.06.2017</vt:lpstr>
      <vt:lpstr>Застосування підходу щодо перегляду справ за встановлення ЄСПЛ порушень аналогічним тим, що і у справі «Lazarenko and Others v. Ukraine» </vt:lpstr>
      <vt:lpstr>«Shestopalovа v. Ukraine» (заява № 55339/07) від 21.12.2017</vt:lpstr>
      <vt:lpstr>«Osovska and Others v. Ukraine» (заява № 2075/13 та ін.) від 28.06.2018</vt:lpstr>
      <vt:lpstr>«Denisov v. Ukraine» (заява № 76639/11) від 25.09.2018</vt:lpstr>
      <vt:lpstr>«Lazoriva v. Ukraine» (заява № 6878/14) від 17.04.2018</vt:lpstr>
      <vt:lpstr>«Sagan v. Ukraine» (заява № 60010/08) від 23.10.2018</vt:lpstr>
      <vt:lpstr>«M. T. v. Ukraine» (заява № 950/17) від 19.03.2019</vt:lpstr>
      <vt:lpstr>«Batkivska Turbota Foundation v. Ukraine»  (заява № 5876/15) від 09.10.2018</vt:lpstr>
      <vt:lpstr>«Rostovtsev v. Ukraine» (заява № 2728/16) від 25.07.2017</vt:lpstr>
      <vt:lpstr>«Rudnichenko v. Ukraine» (заява № 2775/07) від 11.07.2013</vt:lpstr>
      <vt:lpstr>«Geletey v. Ukraine» (заява № 23040/07) від 24.04.2018</vt:lpstr>
      <vt:lpstr>Статистичні дані: розгляд щодо суті 88 проваджень</vt:lpstr>
      <vt:lpstr>Слайд 30</vt:lpstr>
      <vt:lpstr>«Kulykov and Others v. Ukraine» (заява № 5114/09 та ін.) від 19.01.2017</vt:lpstr>
      <vt:lpstr>«I.N. v. Ukraine» (заява № 28472/08) від 23.06.2016</vt:lpstr>
      <vt:lpstr>«Sadovyak v. Ukraine» (заява № 17365/14) від 17.05.2018</vt:lpstr>
      <vt:lpstr>«Shabelnik v. Ukraine (no. 2)» (заява № 15685/11) від 01.06.2017</vt:lpstr>
      <vt:lpstr>«Radchenko v. Ukraine» (заява № 39555/17) від 01.02.2018</vt:lpstr>
      <vt:lpstr>«Gryb v. Ukraine» (заява № 65078/10) від 14.12.2017</vt:lpstr>
      <vt:lpstr>«Sitnevskiy and Chaykovskiy v. Ukraine» (заяви № 48016/06 та 7817/07) від 10.11.2016 та «Zakshevskiy v. Ukraine» (заява № 7193/04) від 17.03.2016</vt:lpstr>
      <vt:lpstr>Статистичні дані: розгляд щодо суті 88 проваджень</vt:lpstr>
      <vt:lpstr>Статистичні дані: розгляд щодо суті 88 проваджень</vt:lpstr>
      <vt:lpstr>Статистичні дані: розгляд щодо суті 88 проваджень</vt:lpstr>
      <vt:lpstr>Статистичні дані: закриття 17 проваджень</vt:lpstr>
      <vt:lpstr>Статистичні дані: інші дії у 38 провадженнях</vt:lpstr>
      <vt:lpstr>Статистичні дані: інші дії у 38 провадженнях</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Okibenko</cp:lastModifiedBy>
  <cp:revision>413</cp:revision>
  <dcterms:created xsi:type="dcterms:W3CDTF">2017-12-01T09:13:10Z</dcterms:created>
  <dcterms:modified xsi:type="dcterms:W3CDTF">2019-07-10T15:15:18Z</dcterms:modified>
</cp:coreProperties>
</file>